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5" r:id="rId2"/>
    <p:sldId id="257" r:id="rId3"/>
    <p:sldId id="258" r:id="rId4"/>
    <p:sldId id="259" r:id="rId5"/>
    <p:sldId id="260" r:id="rId6"/>
    <p:sldId id="261" r:id="rId7"/>
    <p:sldId id="277" r:id="rId8"/>
    <p:sldId id="278" r:id="rId9"/>
    <p:sldId id="280" r:id="rId10"/>
    <p:sldId id="281" r:id="rId11"/>
    <p:sldId id="262" r:id="rId12"/>
    <p:sldId id="263" r:id="rId13"/>
    <p:sldId id="264" r:id="rId14"/>
    <p:sldId id="265" r:id="rId15"/>
    <p:sldId id="266" r:id="rId16"/>
    <p:sldId id="268" r:id="rId17"/>
    <p:sldId id="267" r:id="rId18"/>
    <p:sldId id="269" r:id="rId19"/>
    <p:sldId id="270" r:id="rId20"/>
    <p:sldId id="271" r:id="rId21"/>
    <p:sldId id="272" r:id="rId22"/>
    <p:sldId id="276" r:id="rId23"/>
    <p:sldId id="273" r:id="rId24"/>
    <p:sldId id="274" r:id="rId25"/>
  </p:sldIdLst>
  <p:sldSz cx="9144000" cy="6858000" type="screen4x3"/>
  <p:notesSz cx="6858000" cy="9144000"/>
  <p:defaultTextStyle>
    <a:defPPr>
      <a:defRPr lang="it-IT"/>
    </a:defPPr>
    <a:lvl1pPr algn="l" rtl="0" fontAlgn="base">
      <a:spcBef>
        <a:spcPct val="0"/>
      </a:spcBef>
      <a:spcAft>
        <a:spcPct val="0"/>
      </a:spcAft>
      <a:defRPr sz="1600" kern="1200">
        <a:solidFill>
          <a:schemeClr val="tx1"/>
        </a:solidFill>
        <a:latin typeface="Arial" charset="0"/>
        <a:ea typeface="+mn-ea"/>
        <a:cs typeface="+mn-cs"/>
      </a:defRPr>
    </a:lvl1pPr>
    <a:lvl2pPr marL="457200" algn="l" rtl="0" fontAlgn="base">
      <a:spcBef>
        <a:spcPct val="0"/>
      </a:spcBef>
      <a:spcAft>
        <a:spcPct val="0"/>
      </a:spcAft>
      <a:defRPr sz="1600" kern="1200">
        <a:solidFill>
          <a:schemeClr val="tx1"/>
        </a:solidFill>
        <a:latin typeface="Arial" charset="0"/>
        <a:ea typeface="+mn-ea"/>
        <a:cs typeface="+mn-cs"/>
      </a:defRPr>
    </a:lvl2pPr>
    <a:lvl3pPr marL="914400" algn="l" rtl="0" fontAlgn="base">
      <a:spcBef>
        <a:spcPct val="0"/>
      </a:spcBef>
      <a:spcAft>
        <a:spcPct val="0"/>
      </a:spcAft>
      <a:defRPr sz="1600" kern="1200">
        <a:solidFill>
          <a:schemeClr val="tx1"/>
        </a:solidFill>
        <a:latin typeface="Arial" charset="0"/>
        <a:ea typeface="+mn-ea"/>
        <a:cs typeface="+mn-cs"/>
      </a:defRPr>
    </a:lvl3pPr>
    <a:lvl4pPr marL="1371600" algn="l" rtl="0" fontAlgn="base">
      <a:spcBef>
        <a:spcPct val="0"/>
      </a:spcBef>
      <a:spcAft>
        <a:spcPct val="0"/>
      </a:spcAft>
      <a:defRPr sz="1600" kern="1200">
        <a:solidFill>
          <a:schemeClr val="tx1"/>
        </a:solidFill>
        <a:latin typeface="Arial" charset="0"/>
        <a:ea typeface="+mn-ea"/>
        <a:cs typeface="+mn-cs"/>
      </a:defRPr>
    </a:lvl4pPr>
    <a:lvl5pPr marL="1828800" algn="l" rtl="0" fontAlgn="base">
      <a:spcBef>
        <a:spcPct val="0"/>
      </a:spcBef>
      <a:spcAft>
        <a:spcPct val="0"/>
      </a:spcAft>
      <a:defRPr sz="1600" kern="1200">
        <a:solidFill>
          <a:schemeClr val="tx1"/>
        </a:solidFill>
        <a:latin typeface="Arial" charset="0"/>
        <a:ea typeface="+mn-ea"/>
        <a:cs typeface="+mn-cs"/>
      </a:defRPr>
    </a:lvl5pPr>
    <a:lvl6pPr marL="2286000" algn="l" defTabSz="914400" rtl="0" eaLnBrk="1" latinLnBrk="0" hangingPunct="1">
      <a:defRPr sz="1600" kern="1200">
        <a:solidFill>
          <a:schemeClr val="tx1"/>
        </a:solidFill>
        <a:latin typeface="Arial" charset="0"/>
        <a:ea typeface="+mn-ea"/>
        <a:cs typeface="+mn-cs"/>
      </a:defRPr>
    </a:lvl6pPr>
    <a:lvl7pPr marL="2743200" algn="l" defTabSz="914400" rtl="0" eaLnBrk="1" latinLnBrk="0" hangingPunct="1">
      <a:defRPr sz="1600" kern="1200">
        <a:solidFill>
          <a:schemeClr val="tx1"/>
        </a:solidFill>
        <a:latin typeface="Arial" charset="0"/>
        <a:ea typeface="+mn-ea"/>
        <a:cs typeface="+mn-cs"/>
      </a:defRPr>
    </a:lvl7pPr>
    <a:lvl8pPr marL="3200400" algn="l" defTabSz="914400" rtl="0" eaLnBrk="1" latinLnBrk="0" hangingPunct="1">
      <a:defRPr sz="1600" kern="1200">
        <a:solidFill>
          <a:schemeClr val="tx1"/>
        </a:solidFill>
        <a:latin typeface="Arial" charset="0"/>
        <a:ea typeface="+mn-ea"/>
        <a:cs typeface="+mn-cs"/>
      </a:defRPr>
    </a:lvl8pPr>
    <a:lvl9pPr marL="3657600" algn="l" defTabSz="914400" rtl="0" eaLnBrk="1" latinLnBrk="0" hangingPunct="1">
      <a:defRPr sz="16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FFCC"/>
    <a:srgbClr val="FFFFFF"/>
    <a:srgbClr val="FFFF66"/>
    <a:srgbClr val="003366"/>
    <a:srgbClr val="FF7C80"/>
    <a:srgbClr val="FF99FF"/>
    <a:srgbClr val="FF9900"/>
    <a:srgbClr val="00CCFF"/>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70" autoAdjust="0"/>
  </p:normalViewPr>
  <p:slideViewPr>
    <p:cSldViewPr>
      <p:cViewPr varScale="1">
        <p:scale>
          <a:sx n="63" d="100"/>
          <a:sy n="63" d="100"/>
        </p:scale>
        <p:origin x="-1277"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3218689A-C59C-4FA8-B791-3A951948D390}" type="slidenum">
              <a:rPr lang="it-IT"/>
              <a:pPr/>
              <a:t>‹N›</a:t>
            </a:fld>
            <a:endParaRPr lang="it-IT"/>
          </a:p>
        </p:txBody>
      </p:sp>
    </p:spTree>
    <p:extLst>
      <p:ext uri="{BB962C8B-B14F-4D97-AF65-F5344CB8AC3E}">
        <p14:creationId xmlns:p14="http://schemas.microsoft.com/office/powerpoint/2010/main" val="3338202082"/>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C4F0E8C3-EC65-4D29-BF54-937BAEDA76FC}" type="slidenum">
              <a:rPr lang="it-IT"/>
              <a:pPr/>
              <a:t>‹N›</a:t>
            </a:fld>
            <a:endParaRPr lang="it-IT"/>
          </a:p>
        </p:txBody>
      </p:sp>
    </p:spTree>
    <p:extLst>
      <p:ext uri="{BB962C8B-B14F-4D97-AF65-F5344CB8AC3E}">
        <p14:creationId xmlns:p14="http://schemas.microsoft.com/office/powerpoint/2010/main" val="668366548"/>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CF11F457-2A4E-4E01-8F5C-9E48357C9141}" type="slidenum">
              <a:rPr lang="it-IT"/>
              <a:pPr/>
              <a:t>‹N›</a:t>
            </a:fld>
            <a:endParaRPr lang="it-IT"/>
          </a:p>
        </p:txBody>
      </p:sp>
    </p:spTree>
    <p:extLst>
      <p:ext uri="{BB962C8B-B14F-4D97-AF65-F5344CB8AC3E}">
        <p14:creationId xmlns:p14="http://schemas.microsoft.com/office/powerpoint/2010/main" val="1074121944"/>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290867F5-01BC-4F29-8CB0-519F9305BFC6}" type="slidenum">
              <a:rPr lang="it-IT"/>
              <a:pPr/>
              <a:t>‹N›</a:t>
            </a:fld>
            <a:endParaRPr lang="it-IT"/>
          </a:p>
        </p:txBody>
      </p:sp>
    </p:spTree>
    <p:extLst>
      <p:ext uri="{BB962C8B-B14F-4D97-AF65-F5344CB8AC3E}">
        <p14:creationId xmlns:p14="http://schemas.microsoft.com/office/powerpoint/2010/main" val="3977532257"/>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lvl1pPr>
              <a:defRPr/>
            </a:lvl1pPr>
          </a:lstStyle>
          <a:p>
            <a:endParaRPr lang="it-IT"/>
          </a:p>
        </p:txBody>
      </p:sp>
      <p:sp>
        <p:nvSpPr>
          <p:cNvPr id="8" name="Segnaposto piè di pagina 7"/>
          <p:cNvSpPr>
            <a:spLocks noGrp="1"/>
          </p:cNvSpPr>
          <p:nvPr>
            <p:ph type="ftr" sz="quarter" idx="11"/>
          </p:nvPr>
        </p:nvSpPr>
        <p:spPr/>
        <p:txBody>
          <a:bodyPr/>
          <a:lstStyle>
            <a:lvl1pPr>
              <a:defRPr/>
            </a:lvl1pPr>
          </a:lstStyle>
          <a:p>
            <a:endParaRPr lang="it-IT"/>
          </a:p>
        </p:txBody>
      </p:sp>
      <p:sp>
        <p:nvSpPr>
          <p:cNvPr id="9" name="Segnaposto numero diapositiva 8"/>
          <p:cNvSpPr>
            <a:spLocks noGrp="1"/>
          </p:cNvSpPr>
          <p:nvPr>
            <p:ph type="sldNum" sz="quarter" idx="12"/>
          </p:nvPr>
        </p:nvSpPr>
        <p:spPr/>
        <p:txBody>
          <a:bodyPr/>
          <a:lstStyle>
            <a:lvl1pPr>
              <a:defRPr/>
            </a:lvl1pPr>
          </a:lstStyle>
          <a:p>
            <a:fld id="{883DA382-AAD7-4847-8997-EC74ECA2BA14}" type="slidenum">
              <a:rPr lang="it-IT"/>
              <a:pPr/>
              <a:t>‹N›</a:t>
            </a:fld>
            <a:endParaRPr lang="it-IT"/>
          </a:p>
        </p:txBody>
      </p:sp>
    </p:spTree>
    <p:extLst>
      <p:ext uri="{BB962C8B-B14F-4D97-AF65-F5344CB8AC3E}">
        <p14:creationId xmlns:p14="http://schemas.microsoft.com/office/powerpoint/2010/main" val="1296815785"/>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lvl1pPr>
              <a:defRPr/>
            </a:lvl1pPr>
          </a:lstStyle>
          <a:p>
            <a:endParaRPr lang="it-IT"/>
          </a:p>
        </p:txBody>
      </p:sp>
      <p:sp>
        <p:nvSpPr>
          <p:cNvPr id="4" name="Segnaposto piè di pagina 3"/>
          <p:cNvSpPr>
            <a:spLocks noGrp="1"/>
          </p:cNvSpPr>
          <p:nvPr>
            <p:ph type="ftr" sz="quarter" idx="11"/>
          </p:nvPr>
        </p:nvSpPr>
        <p:spPr/>
        <p:txBody>
          <a:bodyPr/>
          <a:lstStyle>
            <a:lvl1pPr>
              <a:defRPr/>
            </a:lvl1pPr>
          </a:lstStyle>
          <a:p>
            <a:endParaRPr lang="it-IT"/>
          </a:p>
        </p:txBody>
      </p:sp>
      <p:sp>
        <p:nvSpPr>
          <p:cNvPr id="5" name="Segnaposto numero diapositiva 4"/>
          <p:cNvSpPr>
            <a:spLocks noGrp="1"/>
          </p:cNvSpPr>
          <p:nvPr>
            <p:ph type="sldNum" sz="quarter" idx="12"/>
          </p:nvPr>
        </p:nvSpPr>
        <p:spPr/>
        <p:txBody>
          <a:bodyPr/>
          <a:lstStyle>
            <a:lvl1pPr>
              <a:defRPr/>
            </a:lvl1pPr>
          </a:lstStyle>
          <a:p>
            <a:fld id="{484E4DF0-8564-4FA4-B5B3-696F15935518}" type="slidenum">
              <a:rPr lang="it-IT"/>
              <a:pPr/>
              <a:t>‹N›</a:t>
            </a:fld>
            <a:endParaRPr lang="it-IT"/>
          </a:p>
        </p:txBody>
      </p:sp>
    </p:spTree>
    <p:extLst>
      <p:ext uri="{BB962C8B-B14F-4D97-AF65-F5344CB8AC3E}">
        <p14:creationId xmlns:p14="http://schemas.microsoft.com/office/powerpoint/2010/main" val="1972698348"/>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lvl1pPr>
              <a:defRPr/>
            </a:lvl1pPr>
          </a:lstStyle>
          <a:p>
            <a:endParaRPr lang="it-IT"/>
          </a:p>
        </p:txBody>
      </p:sp>
      <p:sp>
        <p:nvSpPr>
          <p:cNvPr id="3" name="Segnaposto piè di pagina 2"/>
          <p:cNvSpPr>
            <a:spLocks noGrp="1"/>
          </p:cNvSpPr>
          <p:nvPr>
            <p:ph type="ftr" sz="quarter" idx="11"/>
          </p:nvPr>
        </p:nvSpPr>
        <p:spPr/>
        <p:txBody>
          <a:bodyPr/>
          <a:lstStyle>
            <a:lvl1pPr>
              <a:defRPr/>
            </a:lvl1pPr>
          </a:lstStyle>
          <a:p>
            <a:endParaRPr lang="it-IT"/>
          </a:p>
        </p:txBody>
      </p:sp>
      <p:sp>
        <p:nvSpPr>
          <p:cNvPr id="4" name="Segnaposto numero diapositiva 3"/>
          <p:cNvSpPr>
            <a:spLocks noGrp="1"/>
          </p:cNvSpPr>
          <p:nvPr>
            <p:ph type="sldNum" sz="quarter" idx="12"/>
          </p:nvPr>
        </p:nvSpPr>
        <p:spPr/>
        <p:txBody>
          <a:bodyPr/>
          <a:lstStyle>
            <a:lvl1pPr>
              <a:defRPr/>
            </a:lvl1pPr>
          </a:lstStyle>
          <a:p>
            <a:fld id="{C9B87518-4C90-41CF-A2F5-10EEE75F5FD8}" type="slidenum">
              <a:rPr lang="it-IT"/>
              <a:pPr/>
              <a:t>‹N›</a:t>
            </a:fld>
            <a:endParaRPr lang="it-IT"/>
          </a:p>
        </p:txBody>
      </p:sp>
    </p:spTree>
    <p:extLst>
      <p:ext uri="{BB962C8B-B14F-4D97-AF65-F5344CB8AC3E}">
        <p14:creationId xmlns:p14="http://schemas.microsoft.com/office/powerpoint/2010/main" val="1225028544"/>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F61B72DE-F94E-436C-8E60-B332F0B3D834}" type="slidenum">
              <a:rPr lang="it-IT"/>
              <a:pPr/>
              <a:t>‹N›</a:t>
            </a:fld>
            <a:endParaRPr lang="it-IT"/>
          </a:p>
        </p:txBody>
      </p:sp>
    </p:spTree>
    <p:extLst>
      <p:ext uri="{BB962C8B-B14F-4D97-AF65-F5344CB8AC3E}">
        <p14:creationId xmlns:p14="http://schemas.microsoft.com/office/powerpoint/2010/main" val="2080407138"/>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lvl1pPr>
              <a:defRPr/>
            </a:lvl1pPr>
          </a:lstStyle>
          <a:p>
            <a:endParaRPr lang="it-IT"/>
          </a:p>
        </p:txBody>
      </p:sp>
      <p:sp>
        <p:nvSpPr>
          <p:cNvPr id="6" name="Segnaposto piè di pagina 5"/>
          <p:cNvSpPr>
            <a:spLocks noGrp="1"/>
          </p:cNvSpPr>
          <p:nvPr>
            <p:ph type="ftr" sz="quarter" idx="11"/>
          </p:nvPr>
        </p:nvSpPr>
        <p:spPr/>
        <p:txBody>
          <a:bodyPr/>
          <a:lstStyle>
            <a:lvl1pPr>
              <a:defRPr/>
            </a:lvl1pPr>
          </a:lstStyle>
          <a:p>
            <a:endParaRPr lang="it-IT"/>
          </a:p>
        </p:txBody>
      </p:sp>
      <p:sp>
        <p:nvSpPr>
          <p:cNvPr id="7" name="Segnaposto numero diapositiva 6"/>
          <p:cNvSpPr>
            <a:spLocks noGrp="1"/>
          </p:cNvSpPr>
          <p:nvPr>
            <p:ph type="sldNum" sz="quarter" idx="12"/>
          </p:nvPr>
        </p:nvSpPr>
        <p:spPr/>
        <p:txBody>
          <a:bodyPr/>
          <a:lstStyle>
            <a:lvl1pPr>
              <a:defRPr/>
            </a:lvl1pPr>
          </a:lstStyle>
          <a:p>
            <a:fld id="{BC3D6CEA-837A-424D-AF30-6F06E3E207DF}" type="slidenum">
              <a:rPr lang="it-IT"/>
              <a:pPr/>
              <a:t>‹N›</a:t>
            </a:fld>
            <a:endParaRPr lang="it-IT"/>
          </a:p>
        </p:txBody>
      </p:sp>
    </p:spTree>
    <p:extLst>
      <p:ext uri="{BB962C8B-B14F-4D97-AF65-F5344CB8AC3E}">
        <p14:creationId xmlns:p14="http://schemas.microsoft.com/office/powerpoint/2010/main" val="274075900"/>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5E6C8FA8-F3A8-442B-90E7-EBC786C748FF}" type="slidenum">
              <a:rPr lang="it-IT"/>
              <a:pPr/>
              <a:t>‹N›</a:t>
            </a:fld>
            <a:endParaRPr lang="it-IT"/>
          </a:p>
        </p:txBody>
      </p:sp>
    </p:spTree>
    <p:extLst>
      <p:ext uri="{BB962C8B-B14F-4D97-AF65-F5344CB8AC3E}">
        <p14:creationId xmlns:p14="http://schemas.microsoft.com/office/powerpoint/2010/main" val="428706886"/>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lvl1pPr>
              <a:defRPr/>
            </a:lvl1pPr>
          </a:lstStyle>
          <a:p>
            <a:endParaRPr lang="it-IT"/>
          </a:p>
        </p:txBody>
      </p:sp>
      <p:sp>
        <p:nvSpPr>
          <p:cNvPr id="5" name="Segnaposto piè di pagina 4"/>
          <p:cNvSpPr>
            <a:spLocks noGrp="1"/>
          </p:cNvSpPr>
          <p:nvPr>
            <p:ph type="ftr" sz="quarter" idx="11"/>
          </p:nvPr>
        </p:nvSpPr>
        <p:spPr/>
        <p:txBody>
          <a:bodyPr/>
          <a:lstStyle>
            <a:lvl1pPr>
              <a:defRPr/>
            </a:lvl1pPr>
          </a:lstStyle>
          <a:p>
            <a:endParaRPr lang="it-IT"/>
          </a:p>
        </p:txBody>
      </p:sp>
      <p:sp>
        <p:nvSpPr>
          <p:cNvPr id="6" name="Segnaposto numero diapositiva 5"/>
          <p:cNvSpPr>
            <a:spLocks noGrp="1"/>
          </p:cNvSpPr>
          <p:nvPr>
            <p:ph type="sldNum" sz="quarter" idx="12"/>
          </p:nvPr>
        </p:nvSpPr>
        <p:spPr/>
        <p:txBody>
          <a:bodyPr/>
          <a:lstStyle>
            <a:lvl1pPr>
              <a:defRPr/>
            </a:lvl1pPr>
          </a:lstStyle>
          <a:p>
            <a:fld id="{9A2391BD-D304-4091-9179-6DBB4F02DA7F}" type="slidenum">
              <a:rPr lang="it-IT"/>
              <a:pPr/>
              <a:t>‹N›</a:t>
            </a:fld>
            <a:endParaRPr lang="it-IT"/>
          </a:p>
        </p:txBody>
      </p:sp>
    </p:spTree>
    <p:extLst>
      <p:ext uri="{BB962C8B-B14F-4D97-AF65-F5344CB8AC3E}">
        <p14:creationId xmlns:p14="http://schemas.microsoft.com/office/powerpoint/2010/main" val="2748478370"/>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l="-7000" r="-7000"/>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smtClean="0"/>
              <a:t>Click to edit Master text styles</a:t>
            </a:r>
          </a:p>
          <a:p>
            <a:pPr lvl="1"/>
            <a:r>
              <a:rPr lang="it-IT" smtClean="0"/>
              <a:t>Second level</a:t>
            </a:r>
          </a:p>
          <a:p>
            <a:pPr lvl="2"/>
            <a:r>
              <a:rPr lang="it-IT" smtClean="0"/>
              <a:t>Third level</a:t>
            </a:r>
          </a:p>
          <a:p>
            <a:pPr lvl="3"/>
            <a:r>
              <a:rPr lang="it-IT" smtClean="0"/>
              <a:t>Fourth level</a:t>
            </a:r>
          </a:p>
          <a:p>
            <a:pPr lvl="4"/>
            <a:r>
              <a:rPr lang="it-IT"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it-IT"/>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it-IT"/>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4071F88-4AC8-4112-903C-256B80B310C5}" type="slidenum">
              <a:rPr lang="it-IT"/>
              <a:pPr/>
              <a:t>‹N›</a:t>
            </a:fld>
            <a:endParaRPr lang="it-IT"/>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6.jpg"/></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4" name="Immagine 3"/>
          <p:cNvPicPr>
            <a:picLocks noChangeAspect="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tretch>
            <a:fillRect/>
          </a:stretch>
        </p:blipFill>
        <p:spPr>
          <a:xfrm>
            <a:off x="0" y="0"/>
            <a:ext cx="5364480" cy="3864864"/>
          </a:xfrm>
          <a:prstGeom prst="ellipse">
            <a:avLst/>
          </a:prstGeom>
          <a:ln>
            <a:noFill/>
          </a:ln>
          <a:effectLst>
            <a:softEdge rad="112500"/>
          </a:effectLst>
        </p:spPr>
      </p:pic>
      <p:pic>
        <p:nvPicPr>
          <p:cNvPr id="5" name="Immagine 4"/>
          <p:cNvPicPr>
            <a:picLocks noChangeAspect="1"/>
          </p:cNvPicPr>
          <p:nvPr/>
        </p:nvPicPr>
        <p:blipFill>
          <a:blip r:embed="rId4">
            <a:extLst>
              <a:ext uri="{BEBA8EAE-BF5A-486C-A8C5-ECC9F3942E4B}">
                <a14:imgProps xmlns:a14="http://schemas.microsoft.com/office/drawing/2010/main">
                  <a14:imgLayer r:embed="rId5">
                    <a14:imgEffect>
                      <a14:brightnessContrast bright="20000"/>
                    </a14:imgEffect>
                  </a14:imgLayer>
                </a14:imgProps>
              </a:ext>
              <a:ext uri="{28A0092B-C50C-407E-A947-70E740481C1C}">
                <a14:useLocalDpi xmlns:a14="http://schemas.microsoft.com/office/drawing/2010/main" val="0"/>
              </a:ext>
            </a:extLst>
          </a:blip>
          <a:stretch>
            <a:fillRect/>
          </a:stretch>
        </p:blipFill>
        <p:spPr>
          <a:xfrm>
            <a:off x="3995936" y="2708920"/>
            <a:ext cx="5150901" cy="4114800"/>
          </a:xfrm>
          <a:prstGeom prst="ellipse">
            <a:avLst/>
          </a:prstGeom>
          <a:ln>
            <a:noFill/>
          </a:ln>
          <a:effectLst>
            <a:softEdge rad="112500"/>
          </a:effectLst>
        </p:spPr>
      </p:pic>
      <p:sp>
        <p:nvSpPr>
          <p:cNvPr id="6" name="Rectangle 2"/>
          <p:cNvSpPr txBox="1">
            <a:spLocks noChangeArrowheads="1"/>
          </p:cNvSpPr>
          <p:nvPr/>
        </p:nvSpPr>
        <p:spPr>
          <a:xfrm>
            <a:off x="5364480" y="260648"/>
            <a:ext cx="3708400" cy="2012212"/>
          </a:xfrm>
          <a:prstGeom prst="rect">
            <a:avLst/>
          </a:prstGeom>
        </p:spPr>
        <p:txBody>
          <a:bodyPr/>
          <a:lst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a:lstStyle>
          <a:p>
            <a:r>
              <a:rPr lang="it-IT" sz="2800" b="1" dirty="0" smtClean="0">
                <a:solidFill>
                  <a:schemeClr val="accent5"/>
                </a:solidFill>
                <a:effectLst>
                  <a:outerShdw blurRad="38100" dist="38100" dir="2700000" algn="tl">
                    <a:srgbClr val="000000">
                      <a:alpha val="43137"/>
                    </a:srgbClr>
                  </a:outerShdw>
                </a:effectLst>
                <a:latin typeface="Comic Sans MS" pitchFamily="66" charset="0"/>
              </a:rPr>
              <a:t>Educazione e sessualità</a:t>
            </a:r>
            <a:r>
              <a:rPr lang="it-IT" sz="2400" b="1" dirty="0" smtClean="0">
                <a:solidFill>
                  <a:schemeClr val="accent5"/>
                </a:solidFill>
                <a:effectLst>
                  <a:outerShdw blurRad="38100" dist="38100" dir="2700000" algn="tl">
                    <a:srgbClr val="000000">
                      <a:alpha val="43137"/>
                    </a:srgbClr>
                  </a:outerShdw>
                </a:effectLst>
                <a:latin typeface="Comic Sans MS" pitchFamily="66" charset="0"/>
              </a:rPr>
              <a:t>:</a:t>
            </a:r>
          </a:p>
          <a:p>
            <a:r>
              <a:rPr lang="it-IT" sz="800" b="1" dirty="0" smtClean="0">
                <a:solidFill>
                  <a:schemeClr val="accent5"/>
                </a:solidFill>
                <a:effectLst>
                  <a:outerShdw blurRad="38100" dist="38100" dir="2700000" algn="tl">
                    <a:srgbClr val="000000">
                      <a:alpha val="43137"/>
                    </a:srgbClr>
                  </a:outerShdw>
                </a:effectLst>
                <a:latin typeface="Comic Sans MS" pitchFamily="66" charset="0"/>
              </a:rPr>
              <a:t/>
            </a:r>
            <a:br>
              <a:rPr lang="it-IT" sz="800" b="1" dirty="0" smtClean="0">
                <a:solidFill>
                  <a:schemeClr val="accent5"/>
                </a:solidFill>
                <a:effectLst>
                  <a:outerShdw blurRad="38100" dist="38100" dir="2700000" algn="tl">
                    <a:srgbClr val="000000">
                      <a:alpha val="43137"/>
                    </a:srgbClr>
                  </a:outerShdw>
                </a:effectLst>
                <a:latin typeface="Comic Sans MS" pitchFamily="66" charset="0"/>
              </a:rPr>
            </a:br>
            <a:r>
              <a:rPr lang="it-IT" sz="2400" b="1" dirty="0" smtClean="0">
                <a:solidFill>
                  <a:schemeClr val="accent5"/>
                </a:solidFill>
                <a:effectLst>
                  <a:outerShdw blurRad="38100" dist="38100" dir="2700000" algn="tl">
                    <a:srgbClr val="000000">
                      <a:alpha val="43137"/>
                    </a:srgbClr>
                  </a:outerShdw>
                </a:effectLst>
                <a:latin typeface="Comic Sans MS" pitchFamily="66" charset="0"/>
              </a:rPr>
              <a:t>Firenze e Napoli </a:t>
            </a:r>
          </a:p>
          <a:p>
            <a:r>
              <a:rPr lang="it-IT" sz="2400" b="1" dirty="0" smtClean="0">
                <a:solidFill>
                  <a:schemeClr val="accent5"/>
                </a:solidFill>
                <a:effectLst>
                  <a:outerShdw blurRad="38100" dist="38100" dir="2700000" algn="tl">
                    <a:srgbClr val="000000">
                      <a:alpha val="43137"/>
                    </a:srgbClr>
                  </a:outerShdw>
                </a:effectLst>
                <a:latin typeface="Comic Sans MS" pitchFamily="66" charset="0"/>
              </a:rPr>
              <a:t>allo specchio</a:t>
            </a:r>
            <a:endParaRPr lang="it-IT" sz="2400" b="1" dirty="0">
              <a:solidFill>
                <a:schemeClr val="accent5"/>
              </a:solidFill>
              <a:effectLst>
                <a:outerShdw blurRad="38100" dist="38100" dir="2700000" algn="tl">
                  <a:srgbClr val="000000">
                    <a:alpha val="43137"/>
                  </a:srgbClr>
                </a:outerShdw>
              </a:effectLst>
              <a:latin typeface="Comic Sans MS" pitchFamily="66" charset="0"/>
            </a:endParaRPr>
          </a:p>
        </p:txBody>
      </p:sp>
      <p:sp>
        <p:nvSpPr>
          <p:cNvPr id="7" name="Rectangle 3"/>
          <p:cNvSpPr txBox="1">
            <a:spLocks noChangeArrowheads="1"/>
          </p:cNvSpPr>
          <p:nvPr/>
        </p:nvSpPr>
        <p:spPr>
          <a:xfrm>
            <a:off x="72008" y="4005064"/>
            <a:ext cx="3995936" cy="2852936"/>
          </a:xfrm>
          <a:prstGeom prst="rect">
            <a:avLst/>
          </a:prstGeom>
          <a:noFill/>
        </p:spPr>
        <p:txBody>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marL="0" indent="0" algn="ctr">
              <a:lnSpc>
                <a:spcPct val="80000"/>
              </a:lnSpc>
              <a:buNone/>
            </a:pPr>
            <a:r>
              <a:rPr lang="it-IT" sz="1600" b="1" dirty="0" smtClean="0">
                <a:solidFill>
                  <a:srgbClr val="663300"/>
                </a:solidFill>
                <a:effectLst>
                  <a:outerShdw blurRad="38100" dist="38100" dir="2700000" algn="tl">
                    <a:srgbClr val="000000">
                      <a:alpha val="43137"/>
                    </a:srgbClr>
                  </a:outerShdw>
                </a:effectLst>
                <a:latin typeface="Calibri" pitchFamily="34" charset="0"/>
              </a:rPr>
              <a:t>Società Italiana di Sessuologia Clinica</a:t>
            </a:r>
          </a:p>
          <a:p>
            <a:pPr marL="0" indent="0" algn="ctr">
              <a:lnSpc>
                <a:spcPct val="80000"/>
              </a:lnSpc>
              <a:buNone/>
            </a:pPr>
            <a:endParaRPr lang="en-GB" sz="800" b="1" dirty="0" smtClean="0">
              <a:solidFill>
                <a:srgbClr val="663300"/>
              </a:solidFill>
              <a:effectLst>
                <a:outerShdw blurRad="38100" dist="38100" dir="2700000" algn="tl">
                  <a:srgbClr val="000000">
                    <a:alpha val="43137"/>
                  </a:srgbClr>
                </a:outerShdw>
              </a:effectLst>
              <a:latin typeface="Calibri" pitchFamily="34" charset="0"/>
            </a:endParaRPr>
          </a:p>
          <a:p>
            <a:pPr marL="0" indent="0" algn="ctr">
              <a:lnSpc>
                <a:spcPct val="80000"/>
              </a:lnSpc>
              <a:buNone/>
            </a:pPr>
            <a:r>
              <a:rPr lang="en-GB" sz="1600" b="1" dirty="0" smtClean="0">
                <a:solidFill>
                  <a:srgbClr val="663300"/>
                </a:solidFill>
                <a:effectLst>
                  <a:outerShdw blurRad="38100" dist="38100" dir="2700000" algn="tl">
                    <a:srgbClr val="000000">
                      <a:alpha val="43137"/>
                    </a:srgbClr>
                  </a:outerShdw>
                </a:effectLst>
                <a:latin typeface="Calibri" pitchFamily="34" charset="0"/>
              </a:rPr>
              <a:t>American Association of Sex Educators, </a:t>
            </a:r>
            <a:r>
              <a:rPr lang="en-US" sz="1600" b="1" dirty="0" smtClean="0">
                <a:solidFill>
                  <a:srgbClr val="663300"/>
                </a:solidFill>
                <a:effectLst>
                  <a:outerShdw blurRad="38100" dist="38100" dir="2700000" algn="tl">
                    <a:srgbClr val="000000">
                      <a:alpha val="43137"/>
                    </a:srgbClr>
                  </a:outerShdw>
                </a:effectLst>
                <a:latin typeface="Calibri" pitchFamily="34" charset="0"/>
              </a:rPr>
              <a:t>Counselors</a:t>
            </a:r>
            <a:r>
              <a:rPr lang="en-GB" sz="1600" b="1" dirty="0" smtClean="0">
                <a:solidFill>
                  <a:srgbClr val="663300"/>
                </a:solidFill>
                <a:effectLst>
                  <a:outerShdw blurRad="38100" dist="38100" dir="2700000" algn="tl">
                    <a:srgbClr val="000000">
                      <a:alpha val="43137"/>
                    </a:srgbClr>
                  </a:outerShdw>
                </a:effectLst>
                <a:latin typeface="Calibri" pitchFamily="34" charset="0"/>
              </a:rPr>
              <a:t> </a:t>
            </a:r>
            <a:r>
              <a:rPr lang="en-GB" sz="1600" b="1" dirty="0" smtClean="0">
                <a:solidFill>
                  <a:srgbClr val="663300"/>
                </a:solidFill>
                <a:effectLst>
                  <a:outerShdw blurRad="38100" dist="38100" dir="2700000" algn="tl">
                    <a:srgbClr val="000000">
                      <a:alpha val="43137"/>
                    </a:srgbClr>
                  </a:outerShdw>
                </a:effectLst>
                <a:latin typeface="Calibri" pitchFamily="34" charset="0"/>
              </a:rPr>
              <a:t>and </a:t>
            </a:r>
            <a:r>
              <a:rPr lang="en-GB" sz="1600" b="1" dirty="0" smtClean="0">
                <a:solidFill>
                  <a:srgbClr val="663300"/>
                </a:solidFill>
                <a:effectLst>
                  <a:outerShdw blurRad="38100" dist="38100" dir="2700000" algn="tl">
                    <a:srgbClr val="000000">
                      <a:alpha val="43137"/>
                    </a:srgbClr>
                  </a:outerShdw>
                </a:effectLst>
                <a:latin typeface="Calibri" pitchFamily="34" charset="0"/>
              </a:rPr>
              <a:t>Therapists</a:t>
            </a:r>
          </a:p>
          <a:p>
            <a:pPr marL="0" indent="0" algn="ctr">
              <a:lnSpc>
                <a:spcPct val="80000"/>
              </a:lnSpc>
              <a:buNone/>
            </a:pPr>
            <a:endParaRPr lang="it-IT" sz="1600" b="1" dirty="0" smtClean="0">
              <a:solidFill>
                <a:srgbClr val="663300"/>
              </a:solidFill>
              <a:effectLst>
                <a:outerShdw blurRad="38100" dist="38100" dir="2700000" algn="tl">
                  <a:srgbClr val="000000">
                    <a:alpha val="43137"/>
                  </a:srgbClr>
                </a:outerShdw>
              </a:effectLst>
              <a:latin typeface="Calibri" pitchFamily="34" charset="0"/>
            </a:endParaRPr>
          </a:p>
          <a:p>
            <a:pPr marL="0" indent="0" algn="ctr">
              <a:lnSpc>
                <a:spcPct val="80000"/>
              </a:lnSpc>
              <a:buNone/>
            </a:pPr>
            <a:r>
              <a:rPr lang="it-IT" sz="1400" b="1" dirty="0" smtClean="0">
                <a:solidFill>
                  <a:srgbClr val="663300"/>
                </a:solidFill>
                <a:effectLst>
                  <a:outerShdw blurRad="38100" dist="38100" dir="2700000" algn="tl">
                    <a:srgbClr val="000000">
                      <a:alpha val="43137"/>
                    </a:srgbClr>
                  </a:outerShdw>
                </a:effectLst>
                <a:latin typeface="Calibri" pitchFamily="34" charset="0"/>
              </a:rPr>
              <a:t>TEMA DEL CONVEGNO:</a:t>
            </a:r>
          </a:p>
          <a:p>
            <a:pPr marL="0" indent="0" algn="ctr">
              <a:lnSpc>
                <a:spcPct val="80000"/>
              </a:lnSpc>
              <a:buNone/>
            </a:pPr>
            <a:r>
              <a:rPr lang="it-IT" sz="2400" b="1" dirty="0" smtClean="0">
                <a:solidFill>
                  <a:srgbClr val="663300"/>
                </a:solidFill>
                <a:effectLst>
                  <a:outerShdw blurRad="38100" dist="38100" dir="2700000" algn="tl">
                    <a:srgbClr val="000000">
                      <a:alpha val="43137"/>
                    </a:srgbClr>
                  </a:outerShdw>
                </a:effectLst>
                <a:latin typeface="Calibri" pitchFamily="34" charset="0"/>
              </a:rPr>
              <a:t>"Il sesso e il cuore"</a:t>
            </a:r>
          </a:p>
          <a:p>
            <a:pPr marL="0" indent="0" algn="ctr">
              <a:lnSpc>
                <a:spcPct val="80000"/>
              </a:lnSpc>
              <a:buNone/>
            </a:pPr>
            <a:r>
              <a:rPr lang="it-IT" sz="1800" b="1" dirty="0" smtClean="0">
                <a:solidFill>
                  <a:srgbClr val="663300"/>
                </a:solidFill>
                <a:effectLst>
                  <a:outerShdw blurRad="38100" dist="38100" dir="2700000" algn="tl">
                    <a:srgbClr val="000000">
                      <a:alpha val="43137"/>
                    </a:srgbClr>
                  </a:outerShdw>
                </a:effectLst>
                <a:latin typeface="Calibri" pitchFamily="34" charset="0"/>
              </a:rPr>
              <a:t>Sessualità e sessuologia verso il duemila</a:t>
            </a:r>
          </a:p>
          <a:p>
            <a:pPr marL="0" indent="0" algn="ctr">
              <a:lnSpc>
                <a:spcPct val="80000"/>
              </a:lnSpc>
              <a:buNone/>
            </a:pPr>
            <a:r>
              <a:rPr lang="it-IT" sz="1600" b="1" dirty="0" smtClean="0">
                <a:solidFill>
                  <a:srgbClr val="663300"/>
                </a:solidFill>
                <a:effectLst>
                  <a:outerShdw blurRad="38100" dist="38100" dir="2700000" algn="tl">
                    <a:srgbClr val="000000">
                      <a:alpha val="43137"/>
                    </a:srgbClr>
                  </a:outerShdw>
                </a:effectLst>
                <a:latin typeface="Calibri" pitchFamily="34" charset="0"/>
              </a:rPr>
              <a:t>XII Congresso Nazionale S.I.S.C. - XI Congresso Nazionale A.A.S.E.C.T.</a:t>
            </a:r>
          </a:p>
          <a:p>
            <a:pPr marL="0" indent="0" algn="ctr">
              <a:lnSpc>
                <a:spcPct val="80000"/>
              </a:lnSpc>
              <a:buNone/>
            </a:pPr>
            <a:endParaRPr lang="it-IT" sz="800" b="1" dirty="0" smtClean="0">
              <a:solidFill>
                <a:srgbClr val="663300"/>
              </a:solidFill>
              <a:effectLst>
                <a:outerShdw blurRad="38100" dist="38100" dir="2700000" algn="tl">
                  <a:srgbClr val="000000">
                    <a:alpha val="43137"/>
                  </a:srgbClr>
                </a:outerShdw>
              </a:effectLst>
              <a:latin typeface="Calibri" pitchFamily="34" charset="0"/>
            </a:endParaRPr>
          </a:p>
          <a:p>
            <a:pPr marL="0" indent="0" algn="ctr">
              <a:lnSpc>
                <a:spcPct val="80000"/>
              </a:lnSpc>
              <a:buNone/>
            </a:pPr>
            <a:r>
              <a:rPr lang="it-IT" sz="1600" b="1" dirty="0" smtClean="0">
                <a:solidFill>
                  <a:srgbClr val="663300"/>
                </a:solidFill>
                <a:effectLst>
                  <a:outerShdw blurRad="38100" dist="38100" dir="2700000" algn="tl">
                    <a:srgbClr val="000000">
                      <a:alpha val="43137"/>
                    </a:srgbClr>
                  </a:outerShdw>
                </a:effectLst>
                <a:latin typeface="Calibri" pitchFamily="34" charset="0"/>
              </a:rPr>
              <a:t>Firenze </a:t>
            </a:r>
            <a:r>
              <a:rPr lang="it-IT" sz="1600" b="1" dirty="0" smtClean="0">
                <a:solidFill>
                  <a:srgbClr val="663300"/>
                </a:solidFill>
                <a:effectLst>
                  <a:outerShdw blurRad="38100" dist="38100" dir="2700000" algn="tl">
                    <a:srgbClr val="000000">
                      <a:alpha val="43137"/>
                    </a:srgbClr>
                  </a:outerShdw>
                </a:effectLst>
                <a:latin typeface="Calibri" pitchFamily="34" charset="0"/>
              </a:rPr>
              <a:t>5-6-7 </a:t>
            </a:r>
            <a:r>
              <a:rPr lang="it-IT" sz="1600" b="1" dirty="0" smtClean="0">
                <a:solidFill>
                  <a:srgbClr val="663300"/>
                </a:solidFill>
                <a:effectLst>
                  <a:outerShdw blurRad="38100" dist="38100" dir="2700000" algn="tl">
                    <a:srgbClr val="000000">
                      <a:alpha val="43137"/>
                    </a:srgbClr>
                  </a:outerShdw>
                </a:effectLst>
                <a:latin typeface="Calibri" pitchFamily="34" charset="0"/>
              </a:rPr>
              <a:t>aprile 1991</a:t>
            </a:r>
            <a:endParaRPr lang="it-IT" sz="1600" b="1" dirty="0">
              <a:solidFill>
                <a:srgbClr val="663300"/>
              </a:solidFill>
              <a:effectLst>
                <a:outerShdw blurRad="38100" dist="38100" dir="2700000" algn="tl">
                  <a:srgbClr val="000000">
                    <a:alpha val="43137"/>
                  </a:srgbClr>
                </a:outerShdw>
              </a:effectLst>
              <a:latin typeface="Calibri" pitchFamily="34" charset="0"/>
            </a:endParaRPr>
          </a:p>
        </p:txBody>
      </p:sp>
    </p:spTree>
    <p:extLst>
      <p:ext uri="{BB962C8B-B14F-4D97-AF65-F5344CB8AC3E}">
        <p14:creationId xmlns:p14="http://schemas.microsoft.com/office/powerpoint/2010/main" val="1848667170"/>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a:xfrm>
            <a:off x="179512" y="260648"/>
            <a:ext cx="5328592" cy="6480720"/>
          </a:xfrm>
          <a:solidFill>
            <a:schemeClr val="bg1">
              <a:alpha val="40000"/>
            </a:schemeClr>
          </a:solidFill>
          <a:ln w="25400">
            <a:solidFill>
              <a:srgbClr val="663300"/>
            </a:solidFill>
          </a:ln>
        </p:spPr>
        <p:txBody>
          <a:bodyPr/>
          <a:lstStyle/>
          <a:p>
            <a:pPr marL="0" indent="0" algn="just">
              <a:buFontTx/>
              <a:buNone/>
            </a:pPr>
            <a:r>
              <a:rPr lang="it-IT" sz="1800" b="1" dirty="0" smtClean="0">
                <a:solidFill>
                  <a:srgbClr val="663300"/>
                </a:solidFill>
                <a:latin typeface="Calibri" pitchFamily="34" charset="0"/>
              </a:rPr>
              <a:t>Questa </a:t>
            </a:r>
            <a:r>
              <a:rPr lang="it-IT" sz="1800" b="1" dirty="0">
                <a:solidFill>
                  <a:srgbClr val="663300"/>
                </a:solidFill>
                <a:latin typeface="Calibri" pitchFamily="34" charset="0"/>
              </a:rPr>
              <a:t>ricerca è stata effettuata allo scopo di indagare un terreno ancora pressoché inesplorato ed a verificare l'attendibilità o meno di tante riflessioni e convinzioni professionali. Ciò anche allo scopo di contribuire a creare un movimento di opinione che sia determinante ai fini di introdurre l'insegnamento dell'educazione sessuale nelle scuole. E' stato infatti da più parti suggerito allo Stato come non sia più procrastinabile la necessità di dare delle informazioni quanto più possibile omogenee e scientificamente provate ai giovani: sono gli stessi studenti che ormai richiedono, a buon diritto, l'inserimento della sessuologia nelle scuole. </a:t>
            </a:r>
            <a:r>
              <a:rPr lang="it-IT" sz="1800" b="1" dirty="0" smtClean="0">
                <a:solidFill>
                  <a:srgbClr val="663300"/>
                </a:solidFill>
                <a:latin typeface="Calibri" pitchFamily="34" charset="0"/>
              </a:rPr>
              <a:t>Sembra, infatti, dai dati emersi dalla ricerca da me effettuata, che neppure la famiglia sia qualificata a fornire queste informazioni, mentre i "medici di famiglia" non pare abbiano tempo da dedicare ad una corretta informazione e a rispondere ai molteplici quesiti che vengono loro, forse più che da altri, richiesti. D'altronde è ormai acquisito che l'Italia, alle soglie del 1992, sia uno dei pochi Paesi a non avere nei propri programmi scolastici una materia che offra informazioni di natura sessuale.</a:t>
            </a:r>
            <a:endParaRPr lang="it-IT" sz="1800" b="1" dirty="0">
              <a:solidFill>
                <a:srgbClr val="663300"/>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3" name="Rectangle 7"/>
          <p:cNvSpPr>
            <a:spLocks noChangeArrowheads="1"/>
          </p:cNvSpPr>
          <p:nvPr/>
        </p:nvSpPr>
        <p:spPr bwMode="auto">
          <a:xfrm>
            <a:off x="306964" y="513248"/>
            <a:ext cx="5057124" cy="5940088"/>
          </a:xfrm>
          <a:prstGeom prst="rect">
            <a:avLst/>
          </a:prstGeom>
          <a:solidFill>
            <a:srgbClr val="FFFFFF">
              <a:alpha val="40000"/>
            </a:srgb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La ricerca di cui riferisco brevemente consiste nella elaborazione di un questionario di 22 domande, distribuito ad una popolazione che rappresenta tutte le categorie sociali di due città campione: Firenze e Napoli. Il questionario è stato ideato con domande chiuse per facilitare sia la compilazione che l'elaborazione dei dati. Le prime tredici domande sono finalizzate ad individuare i bisogni reali e concreti di una popolazione adulta rispetto ad una adeguata educazione sessuale e la loro formulazione è stata ideata anche per ottenere una verifica della attendibilità delle risposte. Le ultime nove domande sono state invece formulate allo scopo di indagare sulle più comuni credenze intorno alle varie manifestazioni della sessualità: dalla verginità della donna, alla pornografia, all'infedeltà, e così via. </a:t>
            </a: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251520" y="404664"/>
            <a:ext cx="5112568" cy="1631216"/>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smtClean="0">
                <a:solidFill>
                  <a:srgbClr val="663300"/>
                </a:solidFill>
                <a:latin typeface="Calibri" pitchFamily="34" charset="0"/>
              </a:rPr>
              <a:t>A </a:t>
            </a:r>
            <a:r>
              <a:rPr lang="it-IT" sz="2000" b="1" dirty="0">
                <a:solidFill>
                  <a:srgbClr val="663300"/>
                </a:solidFill>
                <a:latin typeface="Calibri" pitchFamily="34" charset="0"/>
              </a:rPr>
              <a:t>tale scopo sono stati distribuiti tremila </a:t>
            </a:r>
            <a:r>
              <a:rPr lang="it-IT" sz="2000" b="1" dirty="0" smtClean="0">
                <a:solidFill>
                  <a:srgbClr val="663300"/>
                </a:solidFill>
                <a:latin typeface="Calibri" pitchFamily="34" charset="0"/>
              </a:rPr>
              <a:t>questionari: </a:t>
            </a:r>
            <a:r>
              <a:rPr lang="it-IT" sz="2000" b="1" dirty="0">
                <a:solidFill>
                  <a:srgbClr val="663300"/>
                </a:solidFill>
                <a:latin typeface="Calibri" pitchFamily="34" charset="0"/>
              </a:rPr>
              <a:t>metà a Firenze e l'altra metà a Napoli; la percentuale di restituzione in bianco è stata pari al 33% ed inoltre, ad alcune domande non è stata fornita </a:t>
            </a:r>
            <a:r>
              <a:rPr lang="it-IT" sz="2000" b="1" dirty="0" smtClean="0">
                <a:solidFill>
                  <a:srgbClr val="663300"/>
                </a:solidFill>
                <a:latin typeface="Calibri" pitchFamily="34" charset="0"/>
              </a:rPr>
              <a:t>risposta.</a:t>
            </a:r>
            <a:endParaRPr lang="it-IT" sz="2000" b="1" dirty="0">
              <a:solidFill>
                <a:srgbClr val="663300"/>
              </a:solidFill>
              <a:latin typeface="Calibri" pitchFamily="34" charset="0"/>
            </a:endParaRPr>
          </a:p>
        </p:txBody>
      </p:sp>
      <p:pic>
        <p:nvPicPr>
          <p:cNvPr id="7189" name="Picture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404" y="2613032"/>
            <a:ext cx="5011564" cy="3838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4"/>
          <p:cNvSpPr>
            <a:spLocks noChangeArrowheads="1"/>
          </p:cNvSpPr>
          <p:nvPr/>
        </p:nvSpPr>
        <p:spPr bwMode="auto">
          <a:xfrm>
            <a:off x="432434" y="692696"/>
            <a:ext cx="4715630" cy="5324535"/>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La selezione dei 1.000 questionari per città ha tenuto conto della significatività di alcune risposte; anche fra questi mille ad alcune domande non è stata fornita risposta ma, in tal caso, la mancanza acquista già il carattere di una risposta. Notiamo, infatti, dalle tabelle che la composizione percentuale per sesso varia a seconda dei tipi di domande e a seconda delle città. Sarebbe interessante approfondire un parallelo sociologico delle due città, ma questa non è la sede</a:t>
            </a:r>
            <a:r>
              <a:rPr lang="it-IT" sz="2000" b="1" dirty="0" smtClean="0">
                <a:solidFill>
                  <a:srgbClr val="663300"/>
                </a:solidFill>
                <a:latin typeface="Calibri" pitchFamily="34" charset="0"/>
              </a:rPr>
              <a:t>.</a:t>
            </a:r>
          </a:p>
          <a:p>
            <a:pPr algn="just"/>
            <a:r>
              <a:rPr lang="it-IT" sz="2000" b="1" dirty="0">
                <a:solidFill>
                  <a:srgbClr val="663300"/>
                </a:solidFill>
                <a:latin typeface="Calibri" pitchFamily="34" charset="0"/>
              </a:rPr>
              <a:t>Il confronto dei dati delle due aree geografiche evidenzia subito come ad un più elevato livello culturale corrisponda una maggiore sensibilità e cultura delle tematiche sessuali e </a:t>
            </a:r>
            <a:r>
              <a:rPr lang="it-IT" sz="2000" b="1" dirty="0" smtClean="0">
                <a:solidFill>
                  <a:srgbClr val="663300"/>
                </a:solidFill>
                <a:latin typeface="Calibri" pitchFamily="34" charset="0"/>
              </a:rPr>
              <a:t>relazionali.</a:t>
            </a:r>
            <a:endParaRPr lang="it-IT" sz="2000" b="1" dirty="0">
              <a:solidFill>
                <a:srgbClr val="663300"/>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4"/>
          <p:cNvSpPr>
            <a:spLocks noChangeArrowheads="1"/>
          </p:cNvSpPr>
          <p:nvPr/>
        </p:nvSpPr>
        <p:spPr bwMode="auto">
          <a:xfrm>
            <a:off x="251396" y="332656"/>
            <a:ext cx="5112692" cy="6247864"/>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L'analisi complessiva delle risposte è stata fatta a due diversi livelli: in primo luogo sono stati esaminati i due campioni isolatamente per trarne delle conclusioni individuali, peculiari di ciascuna città. Successivamente è stato esaminato l'intero campione, mettendo le due aree a confronto, per formulare le risultanze comparativamente. Nel definire le domande, inoltre, si è tenuto conto di una serie di situazioni che interagiscono a vari livelli con la sfera sessuale come, ad esempio, i problemi relazionali all'interno della coppia o tra genitori e figli, verificando l'esistenza o meno di un dialogo. La valutazione complessiva delle risposte ci ha positivamente influenzato sulla loro serietà in quanto esse corrispondono ad una precisa corrente di pensiero e, nell'insieme, ci è parso credibile il profilo che ne è emerso relativamente alla sfera sessuale degli intervistati.</a:t>
            </a: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107504" y="621263"/>
            <a:ext cx="5499137" cy="5616624"/>
          </a:xfrm>
          <a:prstGeom prst="rect">
            <a:avLst/>
          </a:prstGeom>
          <a:solidFill>
            <a:schemeClr val="bg1">
              <a:alpha val="40000"/>
            </a:schemeClr>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663300"/>
              </a:solidFill>
              <a:latin typeface="Calibri" pitchFamily="34" charset="0"/>
            </a:endParaRPr>
          </a:p>
        </p:txBody>
      </p:sp>
      <p:sp>
        <p:nvSpPr>
          <p:cNvPr id="2" name="CasellaDiTesto 1"/>
          <p:cNvSpPr txBox="1"/>
          <p:nvPr/>
        </p:nvSpPr>
        <p:spPr>
          <a:xfrm>
            <a:off x="123945" y="621263"/>
            <a:ext cx="5482696" cy="1815882"/>
          </a:xfrm>
          <a:prstGeom prst="rect">
            <a:avLst/>
          </a:prstGeom>
          <a:noFill/>
        </p:spPr>
        <p:txBody>
          <a:bodyPr wrap="square" rtlCol="0">
            <a:spAutoFit/>
          </a:bodyPr>
          <a:lstStyle/>
          <a:p>
            <a:pPr algn="ctr"/>
            <a:r>
              <a:rPr lang="it-IT" b="1" dirty="0">
                <a:solidFill>
                  <a:srgbClr val="663300"/>
                </a:solidFill>
                <a:latin typeface="Calibri" pitchFamily="34" charset="0"/>
              </a:rPr>
              <a:t>Sondaggio di opinione </a:t>
            </a:r>
            <a:endParaRPr lang="it-IT" b="1" dirty="0" smtClean="0">
              <a:solidFill>
                <a:srgbClr val="663300"/>
              </a:solidFill>
              <a:latin typeface="Calibri" pitchFamily="34" charset="0"/>
            </a:endParaRPr>
          </a:p>
          <a:p>
            <a:pPr algn="ctr"/>
            <a:r>
              <a:rPr lang="it-IT" b="1" dirty="0" smtClean="0">
                <a:solidFill>
                  <a:srgbClr val="663300"/>
                </a:solidFill>
                <a:latin typeface="Calibri" pitchFamily="34" charset="0"/>
              </a:rPr>
              <a:t>sul </a:t>
            </a:r>
            <a:r>
              <a:rPr lang="it-IT" b="1" dirty="0">
                <a:solidFill>
                  <a:srgbClr val="663300"/>
                </a:solidFill>
                <a:latin typeface="Calibri" pitchFamily="34" charset="0"/>
              </a:rPr>
              <a:t>livello di educazione sessuale</a:t>
            </a:r>
            <a:endParaRPr lang="it-IT" dirty="0">
              <a:solidFill>
                <a:srgbClr val="663300"/>
              </a:solidFill>
              <a:latin typeface="Calibri" pitchFamily="34" charset="0"/>
            </a:endParaRPr>
          </a:p>
          <a:p>
            <a:pPr algn="ctr"/>
            <a:r>
              <a:rPr lang="it-IT" b="1" dirty="0">
                <a:solidFill>
                  <a:srgbClr val="663300"/>
                </a:solidFill>
                <a:latin typeface="Calibri" pitchFamily="34" charset="0"/>
              </a:rPr>
              <a:t>Rilevato nell’area fiorentina e napoletana</a:t>
            </a:r>
            <a:endParaRPr lang="it-IT" dirty="0">
              <a:solidFill>
                <a:srgbClr val="663300"/>
              </a:solidFill>
              <a:latin typeface="Calibri" pitchFamily="34" charset="0"/>
            </a:endParaRPr>
          </a:p>
          <a:p>
            <a:pPr algn="ctr"/>
            <a:r>
              <a:rPr lang="it-IT" dirty="0">
                <a:solidFill>
                  <a:srgbClr val="663300"/>
                </a:solidFill>
                <a:latin typeface="Calibri" pitchFamily="34" charset="0"/>
              </a:rPr>
              <a:t> </a:t>
            </a:r>
          </a:p>
          <a:p>
            <a:pPr algn="ctr"/>
            <a:r>
              <a:rPr lang="it-IT" b="1" i="1" dirty="0">
                <a:solidFill>
                  <a:srgbClr val="663300"/>
                </a:solidFill>
                <a:latin typeface="Calibri" pitchFamily="34" charset="0"/>
              </a:rPr>
              <a:t>Il questionario è anonimo, </a:t>
            </a:r>
            <a:endParaRPr lang="it-IT" b="1" i="1" dirty="0" smtClean="0">
              <a:solidFill>
                <a:srgbClr val="663300"/>
              </a:solidFill>
              <a:latin typeface="Calibri" pitchFamily="34" charset="0"/>
            </a:endParaRPr>
          </a:p>
          <a:p>
            <a:pPr algn="ctr"/>
            <a:r>
              <a:rPr lang="it-IT" b="1" i="1" dirty="0" smtClean="0">
                <a:solidFill>
                  <a:srgbClr val="663300"/>
                </a:solidFill>
                <a:latin typeface="Calibri" pitchFamily="34" charset="0"/>
              </a:rPr>
              <a:t>si </a:t>
            </a:r>
            <a:r>
              <a:rPr lang="it-IT" b="1" i="1" dirty="0">
                <a:solidFill>
                  <a:srgbClr val="663300"/>
                </a:solidFill>
                <a:latin typeface="Calibri" pitchFamily="34" charset="0"/>
              </a:rPr>
              <a:t>possono barrare sino a due risposte</a:t>
            </a:r>
            <a:endParaRPr lang="it-IT" dirty="0">
              <a:solidFill>
                <a:srgbClr val="663300"/>
              </a:solidFill>
              <a:latin typeface="Calibri" pitchFamily="34" charset="0"/>
            </a:endParaRPr>
          </a:p>
          <a:p>
            <a:pPr algn="ctr"/>
            <a:r>
              <a:rPr lang="it-IT" dirty="0">
                <a:solidFill>
                  <a:srgbClr val="663300"/>
                </a:solidFill>
                <a:latin typeface="Calibri" pitchFamily="34" charset="0"/>
              </a:rPr>
              <a:t> </a:t>
            </a:r>
          </a:p>
        </p:txBody>
      </p:sp>
      <p:sp>
        <p:nvSpPr>
          <p:cNvPr id="3" name="CasellaDiTesto 2"/>
          <p:cNvSpPr txBox="1"/>
          <p:nvPr/>
        </p:nvSpPr>
        <p:spPr>
          <a:xfrm>
            <a:off x="432266" y="2429008"/>
            <a:ext cx="1489318" cy="2800767"/>
          </a:xfrm>
          <a:prstGeom prst="rect">
            <a:avLst/>
          </a:prstGeom>
          <a:noFill/>
        </p:spPr>
        <p:txBody>
          <a:bodyPr wrap="none" rtlCol="0">
            <a:spAutoFit/>
          </a:bodyPr>
          <a:lstStyle/>
          <a:p>
            <a:r>
              <a:rPr lang="it-IT" b="1" dirty="0" smtClean="0">
                <a:solidFill>
                  <a:srgbClr val="663300"/>
                </a:solidFill>
                <a:latin typeface="Calibri" pitchFamily="34" charset="0"/>
              </a:rPr>
              <a:t>Età</a:t>
            </a:r>
            <a:r>
              <a:rPr lang="it-IT" b="1" dirty="0">
                <a:solidFill>
                  <a:srgbClr val="663300"/>
                </a:solidFill>
                <a:latin typeface="Calibri" pitchFamily="34" charset="0"/>
              </a:rPr>
              <a:t>: ..........</a:t>
            </a:r>
            <a:endParaRPr lang="it-IT" dirty="0">
              <a:solidFill>
                <a:srgbClr val="663300"/>
              </a:solidFill>
              <a:latin typeface="Calibri" pitchFamily="34" charset="0"/>
            </a:endParaRPr>
          </a:p>
          <a:p>
            <a:r>
              <a:rPr lang="it-IT" b="1" dirty="0">
                <a:solidFill>
                  <a:srgbClr val="663300"/>
                </a:solidFill>
                <a:latin typeface="Calibri" pitchFamily="34" charset="0"/>
              </a:rPr>
              <a:t> </a:t>
            </a:r>
            <a:endParaRPr lang="it-IT" dirty="0">
              <a:solidFill>
                <a:srgbClr val="663300"/>
              </a:solidFill>
              <a:latin typeface="Calibri" pitchFamily="34" charset="0"/>
            </a:endParaRPr>
          </a:p>
          <a:p>
            <a:r>
              <a:rPr lang="it-IT" b="1" dirty="0">
                <a:solidFill>
                  <a:srgbClr val="663300"/>
                </a:solidFill>
                <a:latin typeface="Calibri" pitchFamily="34" charset="0"/>
              </a:rPr>
              <a:t>Sesso: ..........</a:t>
            </a:r>
            <a:endParaRPr lang="it-IT" dirty="0">
              <a:solidFill>
                <a:srgbClr val="663300"/>
              </a:solidFill>
              <a:latin typeface="Calibri" pitchFamily="34" charset="0"/>
            </a:endParaRPr>
          </a:p>
          <a:p>
            <a:r>
              <a:rPr lang="it-IT" dirty="0">
                <a:solidFill>
                  <a:srgbClr val="663300"/>
                </a:solidFill>
                <a:latin typeface="Calibri" pitchFamily="34" charset="0"/>
              </a:rPr>
              <a:t> </a:t>
            </a:r>
          </a:p>
          <a:p>
            <a:r>
              <a:rPr lang="it-IT" b="1" dirty="0">
                <a:solidFill>
                  <a:srgbClr val="663300"/>
                </a:solidFill>
                <a:latin typeface="Calibri" pitchFamily="34" charset="0"/>
              </a:rPr>
              <a:t>A – Stato civile:</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Coniugato/a</a:t>
            </a:r>
          </a:p>
          <a:p>
            <a:pPr marL="285750" lvl="0" indent="-285750">
              <a:buFont typeface="Wingdings" pitchFamily="2" charset="2"/>
              <a:buChar char="q"/>
            </a:pPr>
            <a:r>
              <a:rPr lang="it-IT" dirty="0">
                <a:solidFill>
                  <a:srgbClr val="663300"/>
                </a:solidFill>
                <a:latin typeface="Calibri" pitchFamily="34" charset="0"/>
              </a:rPr>
              <a:t>Nubile</a:t>
            </a:r>
          </a:p>
          <a:p>
            <a:pPr marL="285750" lvl="0" indent="-285750">
              <a:buFont typeface="Wingdings" pitchFamily="2" charset="2"/>
              <a:buChar char="q"/>
            </a:pPr>
            <a:r>
              <a:rPr lang="it-IT" dirty="0">
                <a:solidFill>
                  <a:srgbClr val="663300"/>
                </a:solidFill>
                <a:latin typeface="Calibri" pitchFamily="34" charset="0"/>
              </a:rPr>
              <a:t>Celibe</a:t>
            </a:r>
          </a:p>
          <a:p>
            <a:pPr marL="285750" lvl="0" indent="-285750">
              <a:buFont typeface="Wingdings" pitchFamily="2" charset="2"/>
              <a:buChar char="q"/>
            </a:pPr>
            <a:r>
              <a:rPr lang="it-IT" dirty="0">
                <a:solidFill>
                  <a:srgbClr val="663300"/>
                </a:solidFill>
                <a:latin typeface="Calibri" pitchFamily="34" charset="0"/>
              </a:rPr>
              <a:t>Vedovo</a:t>
            </a:r>
          </a:p>
          <a:p>
            <a:pPr marL="285750" lvl="0" indent="-285750">
              <a:buFont typeface="Wingdings" pitchFamily="2" charset="2"/>
              <a:buChar char="q"/>
            </a:pPr>
            <a:r>
              <a:rPr lang="it-IT" dirty="0">
                <a:solidFill>
                  <a:srgbClr val="663300"/>
                </a:solidFill>
                <a:latin typeface="Calibri" pitchFamily="34" charset="0"/>
              </a:rPr>
              <a:t>Separato</a:t>
            </a:r>
          </a:p>
          <a:p>
            <a:pPr marL="285750" lvl="0" indent="-285750">
              <a:buFont typeface="Wingdings" pitchFamily="2" charset="2"/>
              <a:buChar char="q"/>
            </a:pPr>
            <a:r>
              <a:rPr lang="it-IT" dirty="0" smtClean="0">
                <a:solidFill>
                  <a:srgbClr val="663300"/>
                </a:solidFill>
                <a:latin typeface="Calibri" pitchFamily="34" charset="0"/>
              </a:rPr>
              <a:t>Divorziato</a:t>
            </a:r>
            <a:endParaRPr lang="it-IT" dirty="0">
              <a:solidFill>
                <a:srgbClr val="663300"/>
              </a:solidFill>
              <a:latin typeface="Calibri" pitchFamily="34" charset="0"/>
            </a:endParaRPr>
          </a:p>
        </p:txBody>
      </p:sp>
      <p:sp>
        <p:nvSpPr>
          <p:cNvPr id="4" name="CasellaDiTesto 3"/>
          <p:cNvSpPr txBox="1"/>
          <p:nvPr/>
        </p:nvSpPr>
        <p:spPr>
          <a:xfrm>
            <a:off x="2634137" y="2421463"/>
            <a:ext cx="2522550" cy="4031873"/>
          </a:xfrm>
          <a:prstGeom prst="rect">
            <a:avLst/>
          </a:prstGeom>
          <a:noFill/>
        </p:spPr>
        <p:txBody>
          <a:bodyPr wrap="none" rtlCol="0">
            <a:spAutoFit/>
          </a:bodyPr>
          <a:lstStyle/>
          <a:p>
            <a:r>
              <a:rPr lang="it-IT" b="1" dirty="0" smtClean="0">
                <a:solidFill>
                  <a:srgbClr val="663300"/>
                </a:solidFill>
                <a:latin typeface="Calibri" pitchFamily="34" charset="0"/>
              </a:rPr>
              <a:t> </a:t>
            </a:r>
            <a:r>
              <a:rPr lang="it-IT" b="1" dirty="0">
                <a:solidFill>
                  <a:srgbClr val="663300"/>
                </a:solidFill>
                <a:latin typeface="Calibri" pitchFamily="34" charset="0"/>
              </a:rPr>
              <a:t>B – Titolo di studio:</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Nessuno</a:t>
            </a:r>
          </a:p>
          <a:p>
            <a:pPr marL="285750" lvl="0" indent="-285750">
              <a:buFont typeface="Wingdings" pitchFamily="2" charset="2"/>
              <a:buChar char="q"/>
            </a:pPr>
            <a:r>
              <a:rPr lang="it-IT" dirty="0">
                <a:solidFill>
                  <a:srgbClr val="663300"/>
                </a:solidFill>
                <a:latin typeface="Calibri" pitchFamily="34" charset="0"/>
              </a:rPr>
              <a:t>Licenza elementare</a:t>
            </a:r>
          </a:p>
          <a:p>
            <a:pPr marL="285750" lvl="0" indent="-285750">
              <a:buFont typeface="Wingdings" pitchFamily="2" charset="2"/>
              <a:buChar char="q"/>
            </a:pPr>
            <a:r>
              <a:rPr lang="it-IT" dirty="0">
                <a:solidFill>
                  <a:srgbClr val="663300"/>
                </a:solidFill>
                <a:latin typeface="Calibri" pitchFamily="34" charset="0"/>
              </a:rPr>
              <a:t>Licenza media</a:t>
            </a:r>
          </a:p>
          <a:p>
            <a:pPr marL="285750" lvl="0" indent="-285750">
              <a:buFont typeface="Wingdings" pitchFamily="2" charset="2"/>
              <a:buChar char="q"/>
            </a:pPr>
            <a:r>
              <a:rPr lang="it-IT" dirty="0">
                <a:solidFill>
                  <a:srgbClr val="663300"/>
                </a:solidFill>
                <a:latin typeface="Calibri" pitchFamily="34" charset="0"/>
              </a:rPr>
              <a:t>Diploma</a:t>
            </a:r>
          </a:p>
          <a:p>
            <a:pPr marL="285750" lvl="0" indent="-285750">
              <a:buFont typeface="Wingdings" pitchFamily="2" charset="2"/>
              <a:buChar char="q"/>
            </a:pPr>
            <a:r>
              <a:rPr lang="it-IT" dirty="0">
                <a:solidFill>
                  <a:srgbClr val="663300"/>
                </a:solidFill>
                <a:latin typeface="Calibri" pitchFamily="34" charset="0"/>
              </a:rPr>
              <a:t>Laurea</a:t>
            </a:r>
          </a:p>
          <a:p>
            <a:r>
              <a:rPr lang="it-IT" b="1" dirty="0">
                <a:solidFill>
                  <a:srgbClr val="663300"/>
                </a:solidFill>
                <a:latin typeface="Calibri" pitchFamily="34" charset="0"/>
              </a:rPr>
              <a:t> </a:t>
            </a:r>
            <a:endParaRPr lang="it-IT" dirty="0">
              <a:solidFill>
                <a:srgbClr val="663300"/>
              </a:solidFill>
              <a:latin typeface="Calibri" pitchFamily="34" charset="0"/>
            </a:endParaRPr>
          </a:p>
          <a:p>
            <a:r>
              <a:rPr lang="it-IT" b="1" dirty="0">
                <a:solidFill>
                  <a:srgbClr val="663300"/>
                </a:solidFill>
                <a:latin typeface="Calibri" pitchFamily="34" charset="0"/>
              </a:rPr>
              <a:t>C – Professione:</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libero professionista</a:t>
            </a:r>
          </a:p>
          <a:p>
            <a:pPr marL="285750" lvl="0" indent="-285750">
              <a:buFont typeface="Wingdings" pitchFamily="2" charset="2"/>
              <a:buChar char="q"/>
            </a:pPr>
            <a:r>
              <a:rPr lang="it-IT" dirty="0">
                <a:solidFill>
                  <a:srgbClr val="663300"/>
                </a:solidFill>
                <a:latin typeface="Calibri" pitchFamily="34" charset="0"/>
              </a:rPr>
              <a:t>dirigente di azienda</a:t>
            </a:r>
          </a:p>
          <a:p>
            <a:pPr marL="285750" lvl="0" indent="-285750">
              <a:buFont typeface="Wingdings" pitchFamily="2" charset="2"/>
              <a:buChar char="q"/>
            </a:pPr>
            <a:r>
              <a:rPr lang="it-IT" dirty="0">
                <a:solidFill>
                  <a:srgbClr val="663300"/>
                </a:solidFill>
                <a:latin typeface="Calibri" pitchFamily="34" charset="0"/>
              </a:rPr>
              <a:t>impiegato</a:t>
            </a:r>
          </a:p>
          <a:p>
            <a:pPr marL="285750" lvl="0" indent="-285750">
              <a:buFont typeface="Wingdings" pitchFamily="2" charset="2"/>
              <a:buChar char="q"/>
            </a:pPr>
            <a:r>
              <a:rPr lang="it-IT" dirty="0">
                <a:solidFill>
                  <a:srgbClr val="663300"/>
                </a:solidFill>
                <a:latin typeface="Calibri" pitchFamily="34" charset="0"/>
              </a:rPr>
              <a:t>operaia/o</a:t>
            </a:r>
          </a:p>
          <a:p>
            <a:pPr marL="285750" lvl="0" indent="-285750">
              <a:buFont typeface="Wingdings" pitchFamily="2" charset="2"/>
              <a:buChar char="q"/>
            </a:pPr>
            <a:r>
              <a:rPr lang="it-IT" dirty="0">
                <a:solidFill>
                  <a:srgbClr val="663300"/>
                </a:solidFill>
                <a:latin typeface="Calibri" pitchFamily="34" charset="0"/>
              </a:rPr>
              <a:t>casalinga/o</a:t>
            </a:r>
          </a:p>
          <a:p>
            <a:r>
              <a:rPr lang="it-IT" dirty="0">
                <a:solidFill>
                  <a:srgbClr val="663300"/>
                </a:solidFill>
                <a:latin typeface="Calibri" pitchFamily="34" charset="0"/>
              </a:rPr>
              <a:t> </a:t>
            </a:r>
          </a:p>
          <a:p>
            <a:r>
              <a:rPr lang="it-IT" b="1" dirty="0">
                <a:solidFill>
                  <a:srgbClr val="663300"/>
                </a:solidFill>
                <a:latin typeface="Calibri" pitchFamily="34" charset="0"/>
              </a:rPr>
              <a:t>D – Numero dei figli: ..........</a:t>
            </a:r>
            <a:endParaRPr lang="it-IT" dirty="0">
              <a:solidFill>
                <a:srgbClr val="663300"/>
              </a:solidFill>
              <a:latin typeface="Calibri" pitchFamily="34" charset="0"/>
            </a:endParaRPr>
          </a:p>
          <a:p>
            <a:endParaRPr lang="it-IT" dirty="0">
              <a:solidFill>
                <a:srgbClr val="663300"/>
              </a:solidFill>
              <a:latin typeface="Calibri" pitchFamily="34" charset="0"/>
            </a:endParaRPr>
          </a:p>
        </p:txBody>
      </p:sp>
    </p:spTree>
    <p:extLst>
      <p:ext uri="{BB962C8B-B14F-4D97-AF65-F5344CB8AC3E}">
        <p14:creationId xmlns:p14="http://schemas.microsoft.com/office/powerpoint/2010/main" val="2048221511"/>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07504" y="160084"/>
            <a:ext cx="6048672" cy="6444808"/>
          </a:xfrm>
          <a:prstGeom prst="rect">
            <a:avLst/>
          </a:prstGeom>
          <a:solidFill>
            <a:schemeClr val="bg1">
              <a:alpha val="40000"/>
            </a:schemeClr>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663300"/>
              </a:solidFill>
              <a:latin typeface="Calibri" pitchFamily="34" charset="0"/>
            </a:endParaRPr>
          </a:p>
        </p:txBody>
      </p:sp>
      <p:sp>
        <p:nvSpPr>
          <p:cNvPr id="2" name="CasellaDiTesto 1"/>
          <p:cNvSpPr txBox="1"/>
          <p:nvPr/>
        </p:nvSpPr>
        <p:spPr>
          <a:xfrm>
            <a:off x="179512" y="196180"/>
            <a:ext cx="2952328" cy="6247864"/>
          </a:xfrm>
          <a:prstGeom prst="rect">
            <a:avLst/>
          </a:prstGeom>
          <a:noFill/>
        </p:spPr>
        <p:txBody>
          <a:bodyPr wrap="square" rtlCol="0">
            <a:spAutoFit/>
          </a:bodyPr>
          <a:lstStyle/>
          <a:p>
            <a:r>
              <a:rPr lang="it-IT" b="1" dirty="0">
                <a:solidFill>
                  <a:srgbClr val="663300"/>
                </a:solidFill>
                <a:latin typeface="Calibri" pitchFamily="34" charset="0"/>
              </a:rPr>
              <a:t>1 – Quanto le sembra importante la sessualità nella vita di un individuo?</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Per niente</a:t>
            </a:r>
          </a:p>
          <a:p>
            <a:pPr marL="285750" lvl="0" indent="-285750">
              <a:buFont typeface="Wingdings" pitchFamily="2" charset="2"/>
              <a:buChar char="q"/>
            </a:pPr>
            <a:r>
              <a:rPr lang="it-IT" dirty="0">
                <a:solidFill>
                  <a:srgbClr val="663300"/>
                </a:solidFill>
                <a:latin typeface="Calibri" pitchFamily="34" charset="0"/>
              </a:rPr>
              <a:t>Poco</a:t>
            </a:r>
          </a:p>
          <a:p>
            <a:pPr marL="285750" lvl="0" indent="-285750">
              <a:buFont typeface="Wingdings" pitchFamily="2" charset="2"/>
              <a:buChar char="q"/>
            </a:pPr>
            <a:r>
              <a:rPr lang="it-IT" dirty="0">
                <a:solidFill>
                  <a:srgbClr val="663300"/>
                </a:solidFill>
                <a:latin typeface="Calibri" pitchFamily="34" charset="0"/>
              </a:rPr>
              <a:t>Abbastanza</a:t>
            </a:r>
          </a:p>
          <a:p>
            <a:pPr marL="285750" lvl="0" indent="-285750">
              <a:buFont typeface="Wingdings" pitchFamily="2" charset="2"/>
              <a:buChar char="q"/>
            </a:pPr>
            <a:r>
              <a:rPr lang="it-IT" dirty="0">
                <a:solidFill>
                  <a:srgbClr val="663300"/>
                </a:solidFill>
                <a:latin typeface="Calibri" pitchFamily="34" charset="0"/>
              </a:rPr>
              <a:t>Molto</a:t>
            </a:r>
          </a:p>
          <a:p>
            <a:r>
              <a:rPr lang="it-IT" dirty="0">
                <a:solidFill>
                  <a:srgbClr val="663300"/>
                </a:solidFill>
                <a:latin typeface="Calibri" pitchFamily="34" charset="0"/>
              </a:rPr>
              <a:t> </a:t>
            </a:r>
          </a:p>
          <a:p>
            <a:r>
              <a:rPr lang="it-IT" b="1" dirty="0">
                <a:solidFill>
                  <a:srgbClr val="663300"/>
                </a:solidFill>
                <a:latin typeface="Calibri" pitchFamily="34" charset="0"/>
              </a:rPr>
              <a:t>2 – Per quanto concerne la sessualità, lei si considera:</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Insufficientemente aggiornato</a:t>
            </a:r>
          </a:p>
          <a:p>
            <a:pPr marL="285750" lvl="0" indent="-285750">
              <a:buFont typeface="Wingdings" pitchFamily="2" charset="2"/>
              <a:buChar char="q"/>
            </a:pPr>
            <a:r>
              <a:rPr lang="it-IT" dirty="0">
                <a:solidFill>
                  <a:srgbClr val="663300"/>
                </a:solidFill>
                <a:latin typeface="Calibri" pitchFamily="34" charset="0"/>
              </a:rPr>
              <a:t>Parzialmente informato</a:t>
            </a:r>
          </a:p>
          <a:p>
            <a:pPr marL="285750" lvl="0" indent="-285750">
              <a:buFont typeface="Wingdings" pitchFamily="2" charset="2"/>
              <a:buChar char="q"/>
            </a:pPr>
            <a:r>
              <a:rPr lang="it-IT" dirty="0">
                <a:solidFill>
                  <a:srgbClr val="663300"/>
                </a:solidFill>
                <a:latin typeface="Calibri" pitchFamily="34" charset="0"/>
              </a:rPr>
              <a:t>Sufficientemente informato</a:t>
            </a:r>
          </a:p>
          <a:p>
            <a:pPr marL="285750" lvl="0" indent="-285750">
              <a:buFont typeface="Wingdings" pitchFamily="2" charset="2"/>
              <a:buChar char="q"/>
            </a:pPr>
            <a:r>
              <a:rPr lang="it-IT" dirty="0">
                <a:solidFill>
                  <a:srgbClr val="663300"/>
                </a:solidFill>
                <a:latin typeface="Calibri" pitchFamily="34" charset="0"/>
              </a:rPr>
              <a:t>Completamente aggiornato e/o informato</a:t>
            </a:r>
          </a:p>
          <a:p>
            <a:r>
              <a:rPr lang="it-IT" b="1" dirty="0">
                <a:solidFill>
                  <a:srgbClr val="663300"/>
                </a:solidFill>
                <a:latin typeface="Calibri" pitchFamily="34" charset="0"/>
              </a:rPr>
              <a:t> </a:t>
            </a:r>
            <a:endParaRPr lang="it-IT" dirty="0">
              <a:solidFill>
                <a:srgbClr val="663300"/>
              </a:solidFill>
              <a:latin typeface="Calibri" pitchFamily="34" charset="0"/>
            </a:endParaRPr>
          </a:p>
          <a:p>
            <a:r>
              <a:rPr lang="it-IT" b="1" dirty="0">
                <a:solidFill>
                  <a:srgbClr val="663300"/>
                </a:solidFill>
                <a:latin typeface="Calibri" pitchFamily="34" charset="0"/>
              </a:rPr>
              <a:t>3 – Quando ha dubbi o interrogativi sulla sessualità a chi si rivolge innanzitutto?</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Amici</a:t>
            </a:r>
          </a:p>
          <a:p>
            <a:pPr marL="285750" lvl="0" indent="-285750">
              <a:buFont typeface="Wingdings" pitchFamily="2" charset="2"/>
              <a:buChar char="q"/>
            </a:pPr>
            <a:r>
              <a:rPr lang="it-IT" dirty="0">
                <a:solidFill>
                  <a:srgbClr val="663300"/>
                </a:solidFill>
                <a:latin typeface="Calibri" pitchFamily="34" charset="0"/>
              </a:rPr>
              <a:t>Partner</a:t>
            </a:r>
          </a:p>
          <a:p>
            <a:pPr marL="285750" lvl="0" indent="-285750">
              <a:buFont typeface="Wingdings" pitchFamily="2" charset="2"/>
              <a:buChar char="q"/>
            </a:pPr>
            <a:r>
              <a:rPr lang="it-IT" dirty="0">
                <a:solidFill>
                  <a:srgbClr val="663300"/>
                </a:solidFill>
                <a:latin typeface="Calibri" pitchFamily="34" charset="0"/>
              </a:rPr>
              <a:t>Familiari</a:t>
            </a:r>
          </a:p>
          <a:p>
            <a:pPr marL="285750" lvl="0" indent="-285750">
              <a:buFont typeface="Wingdings" pitchFamily="2" charset="2"/>
              <a:buChar char="q"/>
            </a:pPr>
            <a:r>
              <a:rPr lang="it-IT" dirty="0">
                <a:solidFill>
                  <a:srgbClr val="663300"/>
                </a:solidFill>
                <a:latin typeface="Calibri" pitchFamily="34" charset="0"/>
              </a:rPr>
              <a:t>Medico di famiglia</a:t>
            </a:r>
          </a:p>
          <a:p>
            <a:pPr marL="285750" lvl="0" indent="-285750">
              <a:buFont typeface="Wingdings" pitchFamily="2" charset="2"/>
              <a:buChar char="q"/>
            </a:pPr>
            <a:r>
              <a:rPr lang="it-IT" dirty="0" smtClean="0">
                <a:solidFill>
                  <a:srgbClr val="663300"/>
                </a:solidFill>
                <a:latin typeface="Calibri" pitchFamily="34" charset="0"/>
              </a:rPr>
              <a:t>Consultorio</a:t>
            </a:r>
            <a:endParaRPr lang="it-IT" dirty="0">
              <a:solidFill>
                <a:srgbClr val="663300"/>
              </a:solidFill>
              <a:latin typeface="Calibri" pitchFamily="34" charset="0"/>
            </a:endParaRPr>
          </a:p>
        </p:txBody>
      </p:sp>
      <p:sp>
        <p:nvSpPr>
          <p:cNvPr id="3" name="CasellaDiTesto 2"/>
          <p:cNvSpPr txBox="1"/>
          <p:nvPr/>
        </p:nvSpPr>
        <p:spPr>
          <a:xfrm>
            <a:off x="3131840" y="196180"/>
            <a:ext cx="3024336" cy="6617196"/>
          </a:xfrm>
          <a:prstGeom prst="rect">
            <a:avLst/>
          </a:prstGeom>
          <a:noFill/>
        </p:spPr>
        <p:txBody>
          <a:bodyPr wrap="square" rtlCol="0">
            <a:spAutoFit/>
          </a:bodyPr>
          <a:lstStyle/>
          <a:p>
            <a:r>
              <a:rPr lang="it-IT" b="1" dirty="0" smtClean="0">
                <a:solidFill>
                  <a:srgbClr val="663300"/>
                </a:solidFill>
                <a:latin typeface="Calibri" pitchFamily="34" charset="0"/>
              </a:rPr>
              <a:t>4 </a:t>
            </a:r>
            <a:r>
              <a:rPr lang="it-IT" b="1" dirty="0">
                <a:solidFill>
                  <a:srgbClr val="663300"/>
                </a:solidFill>
                <a:latin typeface="Calibri" pitchFamily="34" charset="0"/>
              </a:rPr>
              <a:t>– Quali sono le sue fonti di informazione sulla sessualità?</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Riviste in genere</a:t>
            </a:r>
          </a:p>
          <a:p>
            <a:pPr marL="285750" lvl="0" indent="-285750">
              <a:buFont typeface="Wingdings" pitchFamily="2" charset="2"/>
              <a:buChar char="q"/>
            </a:pPr>
            <a:r>
              <a:rPr lang="it-IT" dirty="0">
                <a:solidFill>
                  <a:srgbClr val="663300"/>
                </a:solidFill>
                <a:latin typeface="Calibri" pitchFamily="34" charset="0"/>
              </a:rPr>
              <a:t>Pubblicazioni specializzate</a:t>
            </a:r>
          </a:p>
          <a:p>
            <a:pPr marL="285750" lvl="0" indent="-285750">
              <a:buFont typeface="Wingdings" pitchFamily="2" charset="2"/>
              <a:buChar char="q"/>
            </a:pPr>
            <a:r>
              <a:rPr lang="it-IT" dirty="0">
                <a:solidFill>
                  <a:srgbClr val="663300"/>
                </a:solidFill>
                <a:latin typeface="Calibri" pitchFamily="34" charset="0"/>
              </a:rPr>
              <a:t>Radio e televisione</a:t>
            </a:r>
          </a:p>
          <a:p>
            <a:pPr marL="285750" lvl="0" indent="-285750">
              <a:buFont typeface="Wingdings" pitchFamily="2" charset="2"/>
              <a:buChar char="q"/>
            </a:pPr>
            <a:r>
              <a:rPr lang="it-IT" dirty="0">
                <a:solidFill>
                  <a:srgbClr val="663300"/>
                </a:solidFill>
                <a:latin typeface="Calibri" pitchFamily="34" charset="0"/>
              </a:rPr>
              <a:t>Nessuna fonte</a:t>
            </a:r>
          </a:p>
          <a:p>
            <a:r>
              <a:rPr lang="it-IT" sz="800" dirty="0">
                <a:solidFill>
                  <a:srgbClr val="663300"/>
                </a:solidFill>
                <a:latin typeface="Calibri" pitchFamily="34" charset="0"/>
              </a:rPr>
              <a:t> </a:t>
            </a:r>
          </a:p>
          <a:p>
            <a:r>
              <a:rPr lang="it-IT" b="1" dirty="0">
                <a:solidFill>
                  <a:srgbClr val="663300"/>
                </a:solidFill>
                <a:latin typeface="Calibri" pitchFamily="34" charset="0"/>
              </a:rPr>
              <a:t>5 – Tra gli argomenti sotto elencati, su quali vorrebbe essere informato?</a:t>
            </a:r>
            <a:endParaRPr lang="it-IT" dirty="0">
              <a:solidFill>
                <a:srgbClr val="663300"/>
              </a:solidFill>
              <a:latin typeface="Calibri" pitchFamily="34" charset="0"/>
            </a:endParaRPr>
          </a:p>
          <a:p>
            <a:pPr marL="285750" lvl="0" indent="-285750">
              <a:buFont typeface="Wingdings" pitchFamily="2" charset="2"/>
              <a:buChar char="q"/>
            </a:pPr>
            <a:r>
              <a:rPr lang="it-IT" dirty="0">
                <a:solidFill>
                  <a:srgbClr val="663300"/>
                </a:solidFill>
                <a:latin typeface="Calibri" pitchFamily="34" charset="0"/>
              </a:rPr>
              <a:t>Come parlare di sesso ai giovani</a:t>
            </a:r>
          </a:p>
          <a:p>
            <a:pPr marL="285750" lvl="0" indent="-285750">
              <a:buFont typeface="Wingdings" pitchFamily="2" charset="2"/>
              <a:buChar char="q"/>
            </a:pPr>
            <a:r>
              <a:rPr lang="it-IT" dirty="0">
                <a:solidFill>
                  <a:srgbClr val="663300"/>
                </a:solidFill>
                <a:latin typeface="Calibri" pitchFamily="34" charset="0"/>
              </a:rPr>
              <a:t>Anatomia e fisiologia degli apparati genitali</a:t>
            </a:r>
          </a:p>
          <a:p>
            <a:pPr marL="285750" lvl="0" indent="-285750">
              <a:buFont typeface="Wingdings" pitchFamily="2" charset="2"/>
              <a:buChar char="q"/>
            </a:pPr>
            <a:r>
              <a:rPr lang="it-IT" dirty="0">
                <a:solidFill>
                  <a:srgbClr val="663300"/>
                </a:solidFill>
                <a:latin typeface="Calibri" pitchFamily="34" charset="0"/>
              </a:rPr>
              <a:t>Lo sviluppo psicosessuale dell’individuo</a:t>
            </a:r>
          </a:p>
          <a:p>
            <a:pPr marL="285750" lvl="0" indent="-285750">
              <a:buFont typeface="Wingdings" pitchFamily="2" charset="2"/>
              <a:buChar char="q"/>
            </a:pPr>
            <a:r>
              <a:rPr lang="it-IT" dirty="0">
                <a:solidFill>
                  <a:srgbClr val="663300"/>
                </a:solidFill>
                <a:latin typeface="Calibri" pitchFamily="34" charset="0"/>
              </a:rPr>
              <a:t>Le problematiche sessuali della coppia</a:t>
            </a:r>
          </a:p>
          <a:p>
            <a:pPr marL="285750" lvl="0" indent="-285750">
              <a:buFont typeface="Wingdings" pitchFamily="2" charset="2"/>
              <a:buChar char="q"/>
            </a:pPr>
            <a:r>
              <a:rPr lang="it-IT" dirty="0">
                <a:solidFill>
                  <a:srgbClr val="663300"/>
                </a:solidFill>
                <a:latin typeface="Calibri" pitchFamily="34" charset="0"/>
              </a:rPr>
              <a:t>Le disfunzioni sessuali (frigidità, impotenza, etc.)</a:t>
            </a:r>
          </a:p>
          <a:p>
            <a:pPr marL="285750" lvl="0" indent="-285750">
              <a:buFont typeface="Wingdings" pitchFamily="2" charset="2"/>
              <a:buChar char="q"/>
            </a:pPr>
            <a:r>
              <a:rPr lang="it-IT" dirty="0">
                <a:solidFill>
                  <a:srgbClr val="663300"/>
                </a:solidFill>
                <a:latin typeface="Calibri" pitchFamily="34" charset="0"/>
              </a:rPr>
              <a:t>Le varianti del comportamento sessuale (sadomasochismo, etc.)</a:t>
            </a:r>
          </a:p>
          <a:p>
            <a:pPr marL="285750" lvl="0" indent="-285750">
              <a:buFont typeface="Wingdings" pitchFamily="2" charset="2"/>
              <a:buChar char="q"/>
            </a:pPr>
            <a:r>
              <a:rPr lang="it-IT" dirty="0">
                <a:solidFill>
                  <a:srgbClr val="663300"/>
                </a:solidFill>
                <a:latin typeface="Calibri" pitchFamily="34" charset="0"/>
              </a:rPr>
              <a:t>Le malattie trasmesse per via sessuale</a:t>
            </a:r>
          </a:p>
          <a:p>
            <a:pPr marL="285750" lvl="0" indent="-285750">
              <a:buFont typeface="Wingdings" pitchFamily="2" charset="2"/>
              <a:buChar char="q"/>
            </a:pPr>
            <a:r>
              <a:rPr lang="it-IT" dirty="0">
                <a:solidFill>
                  <a:srgbClr val="663300"/>
                </a:solidFill>
                <a:latin typeface="Calibri" pitchFamily="34" charset="0"/>
              </a:rPr>
              <a:t>I metodi </a:t>
            </a:r>
            <a:r>
              <a:rPr lang="it-IT" dirty="0" smtClean="0">
                <a:solidFill>
                  <a:srgbClr val="663300"/>
                </a:solidFill>
                <a:latin typeface="Calibri" pitchFamily="34" charset="0"/>
              </a:rPr>
              <a:t>contraccettivi</a:t>
            </a:r>
            <a:endParaRPr lang="it-IT" dirty="0">
              <a:solidFill>
                <a:srgbClr val="663300"/>
              </a:solidFill>
              <a:latin typeface="Calibri" pitchFamily="34" charset="0"/>
            </a:endParaRPr>
          </a:p>
        </p:txBody>
      </p:sp>
    </p:spTree>
    <p:extLst>
      <p:ext uri="{BB962C8B-B14F-4D97-AF65-F5344CB8AC3E}">
        <p14:creationId xmlns:p14="http://schemas.microsoft.com/office/powerpoint/2010/main" val="2356738873"/>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1015516" y="185670"/>
            <a:ext cx="7228892" cy="6552728"/>
          </a:xfrm>
          <a:prstGeom prst="rect">
            <a:avLst/>
          </a:prstGeom>
          <a:solidFill>
            <a:schemeClr val="bg1">
              <a:alpha val="40000"/>
            </a:schemeClr>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663300"/>
              </a:solidFill>
            </a:endParaRPr>
          </a:p>
        </p:txBody>
      </p:sp>
      <p:sp>
        <p:nvSpPr>
          <p:cNvPr id="2" name="CasellaDiTesto 1"/>
          <p:cNvSpPr txBox="1"/>
          <p:nvPr/>
        </p:nvSpPr>
        <p:spPr>
          <a:xfrm>
            <a:off x="1015516" y="206633"/>
            <a:ext cx="3672408" cy="6678751"/>
          </a:xfrm>
          <a:prstGeom prst="rect">
            <a:avLst/>
          </a:prstGeom>
          <a:noFill/>
        </p:spPr>
        <p:txBody>
          <a:bodyPr wrap="square" rtlCol="0">
            <a:spAutoFit/>
          </a:bodyPr>
          <a:lstStyle/>
          <a:p>
            <a:r>
              <a:rPr lang="it-IT" sz="1500" b="1" dirty="0">
                <a:solidFill>
                  <a:srgbClr val="663300"/>
                </a:solidFill>
                <a:latin typeface="Calibri" pitchFamily="34" charset="0"/>
              </a:rPr>
              <a:t>6 – Quanto le sembra importante l’educazione sessuale per il raggiungimento di un buon equilibrio psicologico?</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Per niente</a:t>
            </a:r>
          </a:p>
          <a:p>
            <a:pPr marL="285750" lvl="0" indent="-285750">
              <a:buFont typeface="Wingdings" pitchFamily="2" charset="2"/>
              <a:buChar char="q"/>
            </a:pPr>
            <a:r>
              <a:rPr lang="it-IT" sz="1500" dirty="0">
                <a:solidFill>
                  <a:srgbClr val="663300"/>
                </a:solidFill>
                <a:latin typeface="Calibri" pitchFamily="34" charset="0"/>
              </a:rPr>
              <a:t>Poco</a:t>
            </a:r>
          </a:p>
          <a:p>
            <a:pPr marL="285750" lvl="0" indent="-285750">
              <a:buFont typeface="Wingdings" pitchFamily="2" charset="2"/>
              <a:buChar char="q"/>
            </a:pPr>
            <a:r>
              <a:rPr lang="it-IT" sz="1500" dirty="0">
                <a:solidFill>
                  <a:srgbClr val="663300"/>
                </a:solidFill>
                <a:latin typeface="Calibri" pitchFamily="34" charset="0"/>
              </a:rPr>
              <a:t>Abbastanza</a:t>
            </a:r>
          </a:p>
          <a:p>
            <a:pPr marL="285750" lvl="0" indent="-285750">
              <a:buFont typeface="Wingdings" pitchFamily="2" charset="2"/>
              <a:buChar char="q"/>
            </a:pPr>
            <a:r>
              <a:rPr lang="it-IT" sz="1500" dirty="0">
                <a:solidFill>
                  <a:srgbClr val="663300"/>
                </a:solidFill>
                <a:latin typeface="Calibri" pitchFamily="34" charset="0"/>
              </a:rPr>
              <a:t>Molto</a:t>
            </a:r>
          </a:p>
          <a:p>
            <a:r>
              <a:rPr lang="it-IT" sz="800" dirty="0">
                <a:solidFill>
                  <a:srgbClr val="663300"/>
                </a:solidFill>
                <a:latin typeface="Calibri" pitchFamily="34" charset="0"/>
              </a:rPr>
              <a:t> </a:t>
            </a:r>
          </a:p>
          <a:p>
            <a:r>
              <a:rPr lang="it-IT" sz="1500" b="1" dirty="0">
                <a:solidFill>
                  <a:srgbClr val="663300"/>
                </a:solidFill>
                <a:latin typeface="Calibri" pitchFamily="34" charset="0"/>
              </a:rPr>
              <a:t>7 – Come si sentirebbe se suo figlio/a le domandasse informazioni sulla sessualità?</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Impreparato/a</a:t>
            </a:r>
          </a:p>
          <a:p>
            <a:pPr marL="285750" lvl="0" indent="-285750">
              <a:buFont typeface="Wingdings" pitchFamily="2" charset="2"/>
              <a:buChar char="q"/>
            </a:pPr>
            <a:r>
              <a:rPr lang="it-IT" sz="1500" dirty="0">
                <a:solidFill>
                  <a:srgbClr val="663300"/>
                </a:solidFill>
                <a:latin typeface="Calibri" pitchFamily="34" charset="0"/>
              </a:rPr>
              <a:t>Indifferente</a:t>
            </a:r>
          </a:p>
          <a:p>
            <a:pPr marL="285750" lvl="0" indent="-285750">
              <a:buFont typeface="Wingdings" pitchFamily="2" charset="2"/>
              <a:buChar char="q"/>
            </a:pPr>
            <a:r>
              <a:rPr lang="it-IT" sz="1500" dirty="0">
                <a:solidFill>
                  <a:srgbClr val="663300"/>
                </a:solidFill>
                <a:latin typeface="Calibri" pitchFamily="34" charset="0"/>
              </a:rPr>
              <a:t>Irritato/a</a:t>
            </a:r>
          </a:p>
          <a:p>
            <a:pPr marL="285750" lvl="0" indent="-285750">
              <a:buFont typeface="Wingdings" pitchFamily="2" charset="2"/>
              <a:buChar char="q"/>
            </a:pPr>
            <a:r>
              <a:rPr lang="it-IT" sz="1500" dirty="0">
                <a:solidFill>
                  <a:srgbClr val="663300"/>
                </a:solidFill>
                <a:latin typeface="Calibri" pitchFamily="34" charset="0"/>
              </a:rPr>
              <a:t>Imbarazzato/a</a:t>
            </a:r>
          </a:p>
          <a:p>
            <a:pPr marL="285750" lvl="0" indent="-285750">
              <a:buFont typeface="Wingdings" pitchFamily="2" charset="2"/>
              <a:buChar char="q"/>
            </a:pPr>
            <a:r>
              <a:rPr lang="it-IT" sz="1500" dirty="0">
                <a:solidFill>
                  <a:srgbClr val="663300"/>
                </a:solidFill>
                <a:latin typeface="Calibri" pitchFamily="34" charset="0"/>
              </a:rPr>
              <a:t>Felice di rispondere</a:t>
            </a:r>
          </a:p>
          <a:p>
            <a:r>
              <a:rPr lang="it-IT" sz="800" dirty="0">
                <a:solidFill>
                  <a:srgbClr val="663300"/>
                </a:solidFill>
                <a:latin typeface="Calibri" pitchFamily="34" charset="0"/>
              </a:rPr>
              <a:t> </a:t>
            </a:r>
          </a:p>
          <a:p>
            <a:r>
              <a:rPr lang="it-IT" sz="1500" b="1" dirty="0" smtClean="0">
                <a:solidFill>
                  <a:srgbClr val="663300"/>
                </a:solidFill>
                <a:latin typeface="Calibri" pitchFamily="34" charset="0"/>
              </a:rPr>
              <a:t>8 </a:t>
            </a:r>
            <a:r>
              <a:rPr lang="it-IT" sz="1500" b="1" dirty="0">
                <a:solidFill>
                  <a:srgbClr val="663300"/>
                </a:solidFill>
                <a:latin typeface="Calibri" pitchFamily="34" charset="0"/>
              </a:rPr>
              <a:t>– Ha mai parlato di sesso con i suoi figli?</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No</a:t>
            </a:r>
          </a:p>
          <a:p>
            <a:pPr marL="285750" lvl="0" indent="-285750">
              <a:buFont typeface="Wingdings" pitchFamily="2" charset="2"/>
              <a:buChar char="q"/>
            </a:pPr>
            <a:r>
              <a:rPr lang="it-IT" sz="1500" dirty="0">
                <a:solidFill>
                  <a:srgbClr val="663300"/>
                </a:solidFill>
                <a:latin typeface="Calibri" pitchFamily="34" charset="0"/>
              </a:rPr>
              <a:t>Si,  qualche volta</a:t>
            </a:r>
          </a:p>
          <a:p>
            <a:pPr marL="285750" lvl="0" indent="-285750">
              <a:buFont typeface="Wingdings" pitchFamily="2" charset="2"/>
              <a:buChar char="q"/>
            </a:pPr>
            <a:r>
              <a:rPr lang="it-IT" sz="1500" dirty="0">
                <a:solidFill>
                  <a:srgbClr val="663300"/>
                </a:solidFill>
                <a:latin typeface="Calibri" pitchFamily="34" charset="0"/>
              </a:rPr>
              <a:t>Si, spesso</a:t>
            </a:r>
          </a:p>
          <a:p>
            <a:pPr marL="285750" lvl="0" indent="-285750">
              <a:buFont typeface="Wingdings" pitchFamily="2" charset="2"/>
              <a:buChar char="q"/>
            </a:pPr>
            <a:r>
              <a:rPr lang="it-IT" sz="1500" dirty="0">
                <a:solidFill>
                  <a:srgbClr val="663300"/>
                </a:solidFill>
                <a:latin typeface="Calibri" pitchFamily="34" charset="0"/>
              </a:rPr>
              <a:t>Si, sempre</a:t>
            </a:r>
          </a:p>
          <a:p>
            <a:pPr marL="285750" lvl="0" indent="-285750">
              <a:buFont typeface="Wingdings" pitchFamily="2" charset="2"/>
              <a:buChar char="q"/>
            </a:pPr>
            <a:r>
              <a:rPr lang="it-IT" sz="1500" dirty="0">
                <a:solidFill>
                  <a:srgbClr val="663300"/>
                </a:solidFill>
                <a:latin typeface="Calibri" pitchFamily="34" charset="0"/>
              </a:rPr>
              <a:t>Non ho </a:t>
            </a:r>
            <a:r>
              <a:rPr lang="it-IT" sz="1500" dirty="0" smtClean="0">
                <a:solidFill>
                  <a:srgbClr val="663300"/>
                </a:solidFill>
                <a:latin typeface="Calibri" pitchFamily="34" charset="0"/>
              </a:rPr>
              <a:t>figli</a:t>
            </a:r>
          </a:p>
          <a:p>
            <a:pPr lvl="0"/>
            <a:endParaRPr lang="it-IT" sz="800" dirty="0">
              <a:solidFill>
                <a:srgbClr val="663300"/>
              </a:solidFill>
              <a:latin typeface="Calibri" pitchFamily="34" charset="0"/>
            </a:endParaRPr>
          </a:p>
          <a:p>
            <a:r>
              <a:rPr lang="it-IT" sz="1500" dirty="0">
                <a:solidFill>
                  <a:srgbClr val="663300"/>
                </a:solidFill>
                <a:latin typeface="Calibri" pitchFamily="34" charset="0"/>
              </a:rPr>
              <a:t> </a:t>
            </a:r>
            <a:r>
              <a:rPr lang="it-IT" sz="1500" b="1" dirty="0">
                <a:solidFill>
                  <a:srgbClr val="663300"/>
                </a:solidFill>
                <a:latin typeface="Calibri" pitchFamily="34" charset="0"/>
              </a:rPr>
              <a:t>9 – Se si è trovato/a di fronte a domande dirette e precise poste dai suoi figli sul tema della sessualità, come si è comportato/a?</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Ha mentito</a:t>
            </a:r>
          </a:p>
          <a:p>
            <a:pPr marL="285750" lvl="0" indent="-285750">
              <a:buFont typeface="Wingdings" pitchFamily="2" charset="2"/>
              <a:buChar char="q"/>
            </a:pPr>
            <a:r>
              <a:rPr lang="it-IT" sz="1500" dirty="0">
                <a:solidFill>
                  <a:srgbClr val="663300"/>
                </a:solidFill>
                <a:latin typeface="Calibri" pitchFamily="34" charset="0"/>
              </a:rPr>
              <a:t>Ha eluso la domanda</a:t>
            </a:r>
          </a:p>
          <a:p>
            <a:pPr marL="285750" lvl="0" indent="-285750">
              <a:buFont typeface="Wingdings" pitchFamily="2" charset="2"/>
              <a:buChar char="q"/>
            </a:pPr>
            <a:r>
              <a:rPr lang="it-IT" sz="1500" dirty="0">
                <a:solidFill>
                  <a:srgbClr val="663300"/>
                </a:solidFill>
                <a:latin typeface="Calibri" pitchFamily="34" charset="0"/>
              </a:rPr>
              <a:t>Ha risposto </a:t>
            </a:r>
            <a:r>
              <a:rPr lang="it-IT" sz="1500" dirty="0" smtClean="0">
                <a:solidFill>
                  <a:srgbClr val="663300"/>
                </a:solidFill>
                <a:latin typeface="Calibri" pitchFamily="34" charset="0"/>
              </a:rPr>
              <a:t>sinceramente</a:t>
            </a:r>
            <a:endParaRPr lang="it-IT" sz="1500" dirty="0">
              <a:solidFill>
                <a:srgbClr val="663300"/>
              </a:solidFill>
              <a:latin typeface="Calibri" pitchFamily="34" charset="0"/>
            </a:endParaRPr>
          </a:p>
        </p:txBody>
      </p:sp>
      <p:sp>
        <p:nvSpPr>
          <p:cNvPr id="3" name="CasellaDiTesto 2"/>
          <p:cNvSpPr txBox="1"/>
          <p:nvPr/>
        </p:nvSpPr>
        <p:spPr>
          <a:xfrm>
            <a:off x="4759932" y="185670"/>
            <a:ext cx="3484476" cy="6463308"/>
          </a:xfrm>
          <a:prstGeom prst="rect">
            <a:avLst/>
          </a:prstGeom>
          <a:noFill/>
        </p:spPr>
        <p:txBody>
          <a:bodyPr wrap="square" rtlCol="0">
            <a:spAutoFit/>
          </a:bodyPr>
          <a:lstStyle/>
          <a:p>
            <a:r>
              <a:rPr lang="it-IT" sz="1500" b="1" dirty="0" smtClean="0">
                <a:solidFill>
                  <a:srgbClr val="663300"/>
                </a:solidFill>
                <a:latin typeface="Calibri" pitchFamily="34" charset="0"/>
              </a:rPr>
              <a:t>10 </a:t>
            </a:r>
            <a:r>
              <a:rPr lang="it-IT" sz="1500" b="1" dirty="0">
                <a:solidFill>
                  <a:srgbClr val="663300"/>
                </a:solidFill>
                <a:latin typeface="Calibri" pitchFamily="34" charset="0"/>
              </a:rPr>
              <a:t>– Se no, perché?</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Non me l’hanno mai chiesto</a:t>
            </a:r>
          </a:p>
          <a:p>
            <a:pPr marL="285750" lvl="0" indent="-285750">
              <a:buFont typeface="Wingdings" pitchFamily="2" charset="2"/>
              <a:buChar char="q"/>
            </a:pPr>
            <a:r>
              <a:rPr lang="it-IT" sz="1500" dirty="0">
                <a:solidFill>
                  <a:srgbClr val="663300"/>
                </a:solidFill>
                <a:latin typeface="Calibri" pitchFamily="34" charset="0"/>
              </a:rPr>
              <a:t>Ho sempre evitato l’argomento per imbarazzo</a:t>
            </a:r>
          </a:p>
          <a:p>
            <a:pPr marL="285750" lvl="0" indent="-285750">
              <a:buFont typeface="Wingdings" pitchFamily="2" charset="2"/>
              <a:buChar char="q"/>
            </a:pPr>
            <a:r>
              <a:rPr lang="it-IT" sz="1500" dirty="0">
                <a:solidFill>
                  <a:srgbClr val="663300"/>
                </a:solidFill>
                <a:latin typeface="Calibri" pitchFamily="34" charset="0"/>
              </a:rPr>
              <a:t>Perché è giusto che imparino da soli</a:t>
            </a:r>
          </a:p>
          <a:p>
            <a:r>
              <a:rPr lang="it-IT" sz="800" dirty="0">
                <a:solidFill>
                  <a:srgbClr val="663300"/>
                </a:solidFill>
                <a:latin typeface="Calibri" pitchFamily="34" charset="0"/>
              </a:rPr>
              <a:t> </a:t>
            </a:r>
          </a:p>
          <a:p>
            <a:r>
              <a:rPr lang="it-IT" sz="1500" b="1" dirty="0">
                <a:solidFill>
                  <a:srgbClr val="663300"/>
                </a:solidFill>
                <a:latin typeface="Calibri" pitchFamily="34" charset="0"/>
              </a:rPr>
              <a:t>11 – Secondo lei, a chi spetta l’educazione sessuale?</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Ai genitori o altri familiari</a:t>
            </a:r>
          </a:p>
          <a:p>
            <a:pPr marL="285750" lvl="0" indent="-285750">
              <a:buFont typeface="Wingdings" pitchFamily="2" charset="2"/>
              <a:buChar char="q"/>
            </a:pPr>
            <a:r>
              <a:rPr lang="it-IT" sz="1500" dirty="0">
                <a:solidFill>
                  <a:srgbClr val="663300"/>
                </a:solidFill>
                <a:latin typeface="Calibri" pitchFamily="34" charset="0"/>
              </a:rPr>
              <a:t>Alla scuola elementare</a:t>
            </a:r>
          </a:p>
          <a:p>
            <a:pPr marL="285750" lvl="0" indent="-285750">
              <a:buFont typeface="Wingdings" pitchFamily="2" charset="2"/>
              <a:buChar char="q"/>
            </a:pPr>
            <a:r>
              <a:rPr lang="it-IT" sz="1500" dirty="0">
                <a:solidFill>
                  <a:srgbClr val="663300"/>
                </a:solidFill>
                <a:latin typeface="Calibri" pitchFamily="34" charset="0"/>
              </a:rPr>
              <a:t>Alla scuola media</a:t>
            </a:r>
          </a:p>
          <a:p>
            <a:pPr marL="285750" lvl="0" indent="-285750">
              <a:buFont typeface="Wingdings" pitchFamily="2" charset="2"/>
              <a:buChar char="q"/>
            </a:pPr>
            <a:r>
              <a:rPr lang="it-IT" sz="1500" dirty="0">
                <a:solidFill>
                  <a:srgbClr val="663300"/>
                </a:solidFill>
                <a:latin typeface="Calibri" pitchFamily="34" charset="0"/>
              </a:rPr>
              <a:t>Alla scuola superiore</a:t>
            </a:r>
          </a:p>
          <a:p>
            <a:pPr marL="285750" lvl="0" indent="-285750">
              <a:buFont typeface="Wingdings" pitchFamily="2" charset="2"/>
              <a:buChar char="q"/>
            </a:pPr>
            <a:r>
              <a:rPr lang="it-IT" sz="1500" dirty="0">
                <a:solidFill>
                  <a:srgbClr val="663300"/>
                </a:solidFill>
                <a:latin typeface="Calibri" pitchFamily="34" charset="0"/>
              </a:rPr>
              <a:t>Ai mass media</a:t>
            </a:r>
          </a:p>
          <a:p>
            <a:pPr marL="285750" lvl="0" indent="-285750">
              <a:buFont typeface="Wingdings" pitchFamily="2" charset="2"/>
              <a:buChar char="q"/>
            </a:pPr>
            <a:r>
              <a:rPr lang="it-IT" sz="1500" dirty="0">
                <a:solidFill>
                  <a:srgbClr val="663300"/>
                </a:solidFill>
                <a:latin typeface="Calibri" pitchFamily="34" charset="0"/>
              </a:rPr>
              <a:t>Alla chiesa</a:t>
            </a:r>
          </a:p>
          <a:p>
            <a:pPr marL="285750" lvl="0" indent="-285750">
              <a:buFont typeface="Wingdings" pitchFamily="2" charset="2"/>
              <a:buChar char="q"/>
            </a:pPr>
            <a:r>
              <a:rPr lang="it-IT" sz="1500" dirty="0">
                <a:solidFill>
                  <a:srgbClr val="663300"/>
                </a:solidFill>
                <a:latin typeface="Calibri" pitchFamily="34" charset="0"/>
              </a:rPr>
              <a:t>A nessuno, i giovani dovrebbero imparare da soli</a:t>
            </a:r>
          </a:p>
          <a:p>
            <a:r>
              <a:rPr lang="it-IT" sz="800" dirty="0">
                <a:solidFill>
                  <a:srgbClr val="663300"/>
                </a:solidFill>
                <a:latin typeface="Calibri" pitchFamily="34" charset="0"/>
              </a:rPr>
              <a:t> </a:t>
            </a:r>
          </a:p>
          <a:p>
            <a:r>
              <a:rPr lang="it-IT" sz="1500" b="1" dirty="0">
                <a:solidFill>
                  <a:srgbClr val="663300"/>
                </a:solidFill>
                <a:latin typeface="Calibri" pitchFamily="34" charset="0"/>
              </a:rPr>
              <a:t>12 – Pensa che sarebbero utili dei corsi sulla sessualità rivolti agli adulti?</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Sì</a:t>
            </a:r>
          </a:p>
          <a:p>
            <a:pPr marL="285750" lvl="0" indent="-285750">
              <a:buFont typeface="Wingdings" pitchFamily="2" charset="2"/>
              <a:buChar char="q"/>
            </a:pPr>
            <a:r>
              <a:rPr lang="it-IT" sz="1500" dirty="0">
                <a:solidFill>
                  <a:srgbClr val="663300"/>
                </a:solidFill>
                <a:latin typeface="Calibri" pitchFamily="34" charset="0"/>
              </a:rPr>
              <a:t>No</a:t>
            </a:r>
          </a:p>
          <a:p>
            <a:r>
              <a:rPr lang="it-IT" sz="800" dirty="0">
                <a:solidFill>
                  <a:srgbClr val="663300"/>
                </a:solidFill>
                <a:latin typeface="Calibri" pitchFamily="34" charset="0"/>
              </a:rPr>
              <a:t> </a:t>
            </a:r>
          </a:p>
          <a:p>
            <a:r>
              <a:rPr lang="it-IT" sz="1500" b="1" dirty="0">
                <a:solidFill>
                  <a:srgbClr val="663300"/>
                </a:solidFill>
                <a:latin typeface="Calibri" pitchFamily="34" charset="0"/>
              </a:rPr>
              <a:t>13 – Nell’eventualità che corsi di questo genere venissero effettuati a pagamento, lei pensa che la gente sarebbe disposta a parteciparvi?</a:t>
            </a:r>
            <a:endParaRPr lang="it-IT" sz="1500" dirty="0">
              <a:solidFill>
                <a:srgbClr val="663300"/>
              </a:solidFill>
              <a:latin typeface="Calibri" pitchFamily="34" charset="0"/>
            </a:endParaRPr>
          </a:p>
          <a:p>
            <a:pPr marL="285750" lvl="0" indent="-285750">
              <a:buFont typeface="Wingdings" pitchFamily="2" charset="2"/>
              <a:buChar char="q"/>
            </a:pPr>
            <a:r>
              <a:rPr lang="it-IT" sz="1500" dirty="0">
                <a:solidFill>
                  <a:srgbClr val="663300"/>
                </a:solidFill>
                <a:latin typeface="Calibri" pitchFamily="34" charset="0"/>
              </a:rPr>
              <a:t>Sì</a:t>
            </a:r>
          </a:p>
          <a:p>
            <a:pPr marL="285750" lvl="0" indent="-285750">
              <a:buFont typeface="Wingdings" pitchFamily="2" charset="2"/>
              <a:buChar char="q"/>
            </a:pPr>
            <a:r>
              <a:rPr lang="it-IT" sz="1500" dirty="0">
                <a:solidFill>
                  <a:srgbClr val="663300"/>
                </a:solidFill>
                <a:latin typeface="Calibri" pitchFamily="34" charset="0"/>
              </a:rPr>
              <a:t>No</a:t>
            </a:r>
          </a:p>
          <a:p>
            <a:endParaRPr lang="it-IT" sz="1500" dirty="0">
              <a:solidFill>
                <a:srgbClr val="663300"/>
              </a:solidFill>
              <a:latin typeface="Calibri" pitchFamily="34" charset="0"/>
            </a:endParaRPr>
          </a:p>
        </p:txBody>
      </p:sp>
    </p:spTree>
    <p:extLst>
      <p:ext uri="{BB962C8B-B14F-4D97-AF65-F5344CB8AC3E}">
        <p14:creationId xmlns:p14="http://schemas.microsoft.com/office/powerpoint/2010/main" val="4116943070"/>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323528" y="56288"/>
            <a:ext cx="8424936" cy="6740307"/>
          </a:xfrm>
          <a:prstGeom prst="rect">
            <a:avLst/>
          </a:prstGeom>
          <a:solidFill>
            <a:schemeClr val="bg1">
              <a:alpha val="40000"/>
            </a:schemeClr>
          </a:solidFill>
          <a:ln>
            <a:solidFill>
              <a:srgbClr val="66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solidFill>
                <a:srgbClr val="663300"/>
              </a:solidFill>
            </a:endParaRPr>
          </a:p>
        </p:txBody>
      </p:sp>
      <p:sp>
        <p:nvSpPr>
          <p:cNvPr id="2" name="CasellaDiTesto 1"/>
          <p:cNvSpPr txBox="1"/>
          <p:nvPr/>
        </p:nvSpPr>
        <p:spPr>
          <a:xfrm>
            <a:off x="323528" y="56288"/>
            <a:ext cx="4328864" cy="6740307"/>
          </a:xfrm>
          <a:prstGeom prst="rect">
            <a:avLst/>
          </a:prstGeom>
          <a:noFill/>
        </p:spPr>
        <p:txBody>
          <a:bodyPr wrap="square" rtlCol="0">
            <a:spAutoFit/>
          </a:bodyPr>
          <a:lstStyle/>
          <a:p>
            <a:pPr algn="ctr"/>
            <a:r>
              <a:rPr lang="it-IT" sz="1400" b="1" i="1" dirty="0">
                <a:solidFill>
                  <a:srgbClr val="663300"/>
                </a:solidFill>
              </a:rPr>
              <a:t>Vorremmo adesso sapere il suo parere su certe informazioni concernente la sessualità. Per ciascuna di esse ci dovrebbe dire se è d’accordo o no, sbarrando la casella corrispondente alla risposta che vorrebbe dare.</a:t>
            </a:r>
            <a:endParaRPr lang="it-IT" sz="1400" b="1" dirty="0">
              <a:solidFill>
                <a:srgbClr val="663300"/>
              </a:solidFill>
            </a:endParaRPr>
          </a:p>
          <a:p>
            <a:r>
              <a:rPr lang="it-IT" sz="800" dirty="0">
                <a:solidFill>
                  <a:srgbClr val="663300"/>
                </a:solidFill>
              </a:rPr>
              <a:t> </a:t>
            </a:r>
          </a:p>
          <a:p>
            <a:r>
              <a:rPr lang="it-IT" sz="1500" b="1" dirty="0">
                <a:solidFill>
                  <a:srgbClr val="663300"/>
                </a:solidFill>
              </a:rPr>
              <a:t>14 – La verginità della donna, è un valore importante.</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d’accordo</a:t>
            </a:r>
          </a:p>
          <a:p>
            <a:r>
              <a:rPr lang="it-IT" sz="800" dirty="0">
                <a:solidFill>
                  <a:srgbClr val="663300"/>
                </a:solidFill>
              </a:rPr>
              <a:t> </a:t>
            </a:r>
          </a:p>
          <a:p>
            <a:r>
              <a:rPr lang="it-IT" sz="1500" b="1" dirty="0">
                <a:solidFill>
                  <a:srgbClr val="663300"/>
                </a:solidFill>
              </a:rPr>
              <a:t>15 – Il sesso è soddisfacente solo quando i due partners raggiungono l’orgasmo assieme.</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a:t>
            </a:r>
            <a:r>
              <a:rPr lang="it-IT" sz="1500" dirty="0" smtClean="0">
                <a:solidFill>
                  <a:srgbClr val="663300"/>
                </a:solidFill>
              </a:rPr>
              <a:t>d’accordo</a:t>
            </a:r>
            <a:endParaRPr lang="it-IT" sz="1500" dirty="0">
              <a:solidFill>
                <a:srgbClr val="663300"/>
              </a:solidFill>
            </a:endParaRPr>
          </a:p>
          <a:p>
            <a:r>
              <a:rPr lang="it-IT" sz="800" dirty="0">
                <a:solidFill>
                  <a:srgbClr val="663300"/>
                </a:solidFill>
              </a:rPr>
              <a:t> </a:t>
            </a:r>
          </a:p>
          <a:p>
            <a:r>
              <a:rPr lang="it-IT" sz="1500" b="1" dirty="0">
                <a:solidFill>
                  <a:srgbClr val="663300"/>
                </a:solidFill>
              </a:rPr>
              <a:t>16 – L’uomo che ha i genitali di grosse dimensioni (iperdotato) è sessualmente molto potente e gratificante.</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d’accordo</a:t>
            </a:r>
          </a:p>
          <a:p>
            <a:r>
              <a:rPr lang="it-IT" sz="800" dirty="0">
                <a:solidFill>
                  <a:srgbClr val="663300"/>
                </a:solidFill>
              </a:rPr>
              <a:t> </a:t>
            </a:r>
          </a:p>
          <a:p>
            <a:r>
              <a:rPr lang="it-IT" sz="1500" b="1" dirty="0">
                <a:solidFill>
                  <a:srgbClr val="663300"/>
                </a:solidFill>
              </a:rPr>
              <a:t>17 – La masturbazione è un atto dannoso all’organismo.</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a:t>
            </a:r>
            <a:r>
              <a:rPr lang="it-IT" sz="1500" dirty="0" smtClean="0">
                <a:solidFill>
                  <a:srgbClr val="663300"/>
                </a:solidFill>
              </a:rPr>
              <a:t>d’accordo</a:t>
            </a:r>
            <a:endParaRPr lang="it-IT" sz="1500" dirty="0">
              <a:solidFill>
                <a:srgbClr val="663300"/>
              </a:solidFill>
            </a:endParaRPr>
          </a:p>
        </p:txBody>
      </p:sp>
      <p:sp>
        <p:nvSpPr>
          <p:cNvPr id="3" name="CasellaDiTesto 2"/>
          <p:cNvSpPr txBox="1"/>
          <p:nvPr/>
        </p:nvSpPr>
        <p:spPr>
          <a:xfrm>
            <a:off x="4652392" y="96539"/>
            <a:ext cx="4176464" cy="7248138"/>
          </a:xfrm>
          <a:prstGeom prst="rect">
            <a:avLst/>
          </a:prstGeom>
          <a:noFill/>
        </p:spPr>
        <p:txBody>
          <a:bodyPr wrap="square" rtlCol="0">
            <a:spAutoFit/>
          </a:bodyPr>
          <a:lstStyle/>
          <a:p>
            <a:r>
              <a:rPr lang="it-IT" sz="1500" b="1" dirty="0" smtClean="0">
                <a:solidFill>
                  <a:srgbClr val="663300"/>
                </a:solidFill>
              </a:rPr>
              <a:t>18 </a:t>
            </a:r>
            <a:r>
              <a:rPr lang="it-IT" sz="1500" b="1" dirty="0">
                <a:solidFill>
                  <a:srgbClr val="663300"/>
                </a:solidFill>
              </a:rPr>
              <a:t>– Dopo la menopausa la donna non raggiunge più il piacere sessuale.</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d’accordo</a:t>
            </a:r>
          </a:p>
          <a:p>
            <a:r>
              <a:rPr lang="it-IT" sz="1500" b="1" dirty="0">
                <a:solidFill>
                  <a:srgbClr val="663300"/>
                </a:solidFill>
              </a:rPr>
              <a:t> </a:t>
            </a:r>
            <a:endParaRPr lang="it-IT" sz="1500" dirty="0">
              <a:solidFill>
                <a:srgbClr val="663300"/>
              </a:solidFill>
            </a:endParaRPr>
          </a:p>
          <a:p>
            <a:r>
              <a:rPr lang="it-IT" sz="1500" b="1" dirty="0">
                <a:solidFill>
                  <a:srgbClr val="663300"/>
                </a:solidFill>
              </a:rPr>
              <a:t>19 – La pornografia è in parte responsabile dei crimini sessuali.</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d’accordo</a:t>
            </a:r>
          </a:p>
          <a:p>
            <a:r>
              <a:rPr lang="it-IT" sz="1500" dirty="0">
                <a:solidFill>
                  <a:srgbClr val="663300"/>
                </a:solidFill>
              </a:rPr>
              <a:t> </a:t>
            </a:r>
          </a:p>
          <a:p>
            <a:r>
              <a:rPr lang="it-IT" sz="1500" b="1" dirty="0">
                <a:solidFill>
                  <a:srgbClr val="663300"/>
                </a:solidFill>
              </a:rPr>
              <a:t>20 – La masturbazione è moralmente riprovevole.</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d’accordo</a:t>
            </a:r>
          </a:p>
          <a:p>
            <a:r>
              <a:rPr lang="it-IT" sz="1500" dirty="0">
                <a:solidFill>
                  <a:srgbClr val="663300"/>
                </a:solidFill>
              </a:rPr>
              <a:t> </a:t>
            </a:r>
          </a:p>
          <a:p>
            <a:r>
              <a:rPr lang="it-IT" sz="1500" b="1" dirty="0">
                <a:solidFill>
                  <a:srgbClr val="663300"/>
                </a:solidFill>
              </a:rPr>
              <a:t>21 – E’ sbagliato avere delle fantasie erotiche durante un rapporto sessuale.</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d’accordo</a:t>
            </a:r>
          </a:p>
          <a:p>
            <a:r>
              <a:rPr lang="it-IT" sz="1500" dirty="0">
                <a:solidFill>
                  <a:srgbClr val="663300"/>
                </a:solidFill>
              </a:rPr>
              <a:t> </a:t>
            </a:r>
          </a:p>
          <a:p>
            <a:r>
              <a:rPr lang="it-IT" sz="1500" b="1" dirty="0">
                <a:solidFill>
                  <a:srgbClr val="663300"/>
                </a:solidFill>
              </a:rPr>
              <a:t>22 – L’uomo per sua natura è più infedele della donna.</a:t>
            </a:r>
            <a:endParaRPr lang="it-IT" sz="1500" dirty="0">
              <a:solidFill>
                <a:srgbClr val="663300"/>
              </a:solidFill>
            </a:endParaRPr>
          </a:p>
          <a:p>
            <a:pPr marL="285750" lvl="0" indent="-285750">
              <a:buFont typeface="Wingdings" pitchFamily="2" charset="2"/>
              <a:buChar char="q"/>
            </a:pPr>
            <a:r>
              <a:rPr lang="it-IT" sz="1500" dirty="0">
                <a:solidFill>
                  <a:srgbClr val="663300"/>
                </a:solidFill>
              </a:rPr>
              <a:t>Poco d’accordo</a:t>
            </a:r>
          </a:p>
          <a:p>
            <a:pPr marL="285750" lvl="0" indent="-285750">
              <a:buFont typeface="Wingdings" pitchFamily="2" charset="2"/>
              <a:buChar char="q"/>
            </a:pPr>
            <a:r>
              <a:rPr lang="it-IT" sz="1500" dirty="0">
                <a:solidFill>
                  <a:srgbClr val="663300"/>
                </a:solidFill>
              </a:rPr>
              <a:t>D’accordo</a:t>
            </a:r>
          </a:p>
          <a:p>
            <a:pPr marL="285750" lvl="0" indent="-285750">
              <a:buFont typeface="Wingdings" pitchFamily="2" charset="2"/>
              <a:buChar char="q"/>
            </a:pPr>
            <a:r>
              <a:rPr lang="it-IT" sz="1500" dirty="0">
                <a:solidFill>
                  <a:srgbClr val="663300"/>
                </a:solidFill>
              </a:rPr>
              <a:t>Molto d’accordo</a:t>
            </a:r>
          </a:p>
          <a:p>
            <a:endParaRPr lang="it-IT" sz="1500" dirty="0">
              <a:solidFill>
                <a:srgbClr val="663300"/>
              </a:solidFill>
            </a:endParaRPr>
          </a:p>
        </p:txBody>
      </p:sp>
    </p:spTree>
    <p:extLst>
      <p:ext uri="{BB962C8B-B14F-4D97-AF65-F5344CB8AC3E}">
        <p14:creationId xmlns:p14="http://schemas.microsoft.com/office/powerpoint/2010/main" val="388698043"/>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ChangeArrowheads="1"/>
          </p:cNvSpPr>
          <p:nvPr/>
        </p:nvSpPr>
        <p:spPr bwMode="auto">
          <a:xfrm>
            <a:off x="179512" y="134630"/>
            <a:ext cx="5256584" cy="2862322"/>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Già alla prima domanda, tesa ad individuare quanto si ritiene importante l'educazione sessuale nella vita di un individuo, sono emerse delle differenze </a:t>
            </a:r>
            <a:r>
              <a:rPr lang="it-IT" sz="2000" b="1" dirty="0" smtClean="0">
                <a:solidFill>
                  <a:srgbClr val="663300"/>
                </a:solidFill>
                <a:latin typeface="Calibri" pitchFamily="34" charset="0"/>
              </a:rPr>
              <a:t>sostanziali: mentre </a:t>
            </a:r>
            <a:r>
              <a:rPr lang="it-IT" sz="2000" b="1" dirty="0">
                <a:solidFill>
                  <a:srgbClr val="663300"/>
                </a:solidFill>
                <a:latin typeface="Calibri" pitchFamily="34" charset="0"/>
              </a:rPr>
              <a:t>a Firenze il 100% degli intervistati, a qualunque categoria appartenessero, ha risposto affermativamente, a Napoli affiorano delle incertezze sulla necessità di ricevere un messaggio educativo in materia </a:t>
            </a:r>
            <a:r>
              <a:rPr lang="it-IT" sz="2000" b="1" dirty="0" smtClean="0">
                <a:solidFill>
                  <a:srgbClr val="663300"/>
                </a:solidFill>
                <a:latin typeface="Calibri" pitchFamily="34" charset="0"/>
              </a:rPr>
              <a:t>sessuale</a:t>
            </a:r>
            <a:r>
              <a:rPr lang="it-IT" sz="2000" b="1" dirty="0">
                <a:solidFill>
                  <a:srgbClr val="663300"/>
                </a:solidFill>
                <a:latin typeface="Calibri" pitchFamily="34" charset="0"/>
              </a:rPr>
              <a:t>.</a:t>
            </a:r>
          </a:p>
        </p:txBody>
      </p:sp>
      <p:pic>
        <p:nvPicPr>
          <p:cNvPr id="2" name="Immagine 1"/>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67244" y="3307324"/>
            <a:ext cx="1959406" cy="2948940"/>
          </a:xfrm>
          <a:prstGeom prst="ellipse">
            <a:avLst/>
          </a:prstGeom>
          <a:ln>
            <a:noFill/>
          </a:ln>
          <a:effectLst>
            <a:softEdge rad="112500"/>
          </a:effectLst>
        </p:spPr>
      </p:pic>
      <p:sp>
        <p:nvSpPr>
          <p:cNvPr id="3" name="CasellaDiTesto 2"/>
          <p:cNvSpPr txBox="1"/>
          <p:nvPr/>
        </p:nvSpPr>
        <p:spPr>
          <a:xfrm>
            <a:off x="716005" y="6104002"/>
            <a:ext cx="1261884" cy="461665"/>
          </a:xfrm>
          <a:prstGeom prst="rect">
            <a:avLst/>
          </a:prstGeom>
          <a:noFill/>
        </p:spPr>
        <p:txBody>
          <a:bodyPr wrap="none" rtlCol="0">
            <a:spAutoFit/>
          </a:bodyPr>
          <a:lstStyle/>
          <a:p>
            <a:r>
              <a:rPr lang="it-IT" sz="2400" b="1" dirty="0" smtClean="0">
                <a:solidFill>
                  <a:srgbClr val="663300"/>
                </a:solidFill>
              </a:rPr>
              <a:t>Firenze</a:t>
            </a:r>
            <a:endParaRPr lang="it-IT" sz="2400" b="1" dirty="0">
              <a:solidFill>
                <a:srgbClr val="663300"/>
              </a:solidFill>
            </a:endParaRPr>
          </a:p>
        </p:txBody>
      </p:sp>
      <p:pic>
        <p:nvPicPr>
          <p:cNvPr id="4" name="Immagine 3"/>
          <p:cNvPicPr>
            <a:picLocks noChangeAspect="1"/>
          </p:cNvPicPr>
          <p:nvPr/>
        </p:nvPicPr>
        <p:blipFill rotWithShape="1">
          <a:blip r:embed="rId4">
            <a:extLst>
              <a:ext uri="{28A0092B-C50C-407E-A947-70E740481C1C}">
                <a14:useLocalDpi xmlns:a14="http://schemas.microsoft.com/office/drawing/2010/main" val="0"/>
              </a:ext>
            </a:extLst>
          </a:blip>
          <a:srcRect l="33896" r="30774"/>
          <a:stretch/>
        </p:blipFill>
        <p:spPr>
          <a:xfrm>
            <a:off x="3224463" y="3307324"/>
            <a:ext cx="2067618" cy="2948940"/>
          </a:xfrm>
          <a:prstGeom prst="ellipse">
            <a:avLst/>
          </a:prstGeom>
          <a:ln>
            <a:noFill/>
          </a:ln>
          <a:effectLst>
            <a:softEdge rad="112500"/>
          </a:effectLst>
        </p:spPr>
      </p:pic>
      <p:sp>
        <p:nvSpPr>
          <p:cNvPr id="10" name="CasellaDiTesto 9"/>
          <p:cNvSpPr txBox="1"/>
          <p:nvPr/>
        </p:nvSpPr>
        <p:spPr>
          <a:xfrm>
            <a:off x="3696259" y="6153393"/>
            <a:ext cx="1124026" cy="461665"/>
          </a:xfrm>
          <a:prstGeom prst="rect">
            <a:avLst/>
          </a:prstGeom>
          <a:noFill/>
        </p:spPr>
        <p:txBody>
          <a:bodyPr wrap="none" rtlCol="0">
            <a:spAutoFit/>
          </a:bodyPr>
          <a:lstStyle/>
          <a:p>
            <a:r>
              <a:rPr lang="it-IT" sz="2400" b="1" dirty="0" smtClean="0">
                <a:solidFill>
                  <a:srgbClr val="663300"/>
                </a:solidFill>
              </a:rPr>
              <a:t>Napoli</a:t>
            </a:r>
            <a:endParaRPr lang="it-IT" sz="2400" b="1" dirty="0">
              <a:solidFill>
                <a:srgbClr val="663300"/>
              </a:solidFill>
            </a:endParaRP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395536" y="521385"/>
            <a:ext cx="4908537" cy="1323439"/>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S</a:t>
            </a:r>
            <a:r>
              <a:rPr lang="it-IT" sz="2000" b="1" dirty="0" smtClean="0">
                <a:solidFill>
                  <a:srgbClr val="663300"/>
                </a:solidFill>
                <a:latin typeface="Calibri" pitchFamily="34" charset="0"/>
              </a:rPr>
              <a:t>olo </a:t>
            </a:r>
            <a:r>
              <a:rPr lang="it-IT" sz="2000" b="1" dirty="0">
                <a:solidFill>
                  <a:srgbClr val="663300"/>
                </a:solidFill>
                <a:latin typeface="Calibri" pitchFamily="34" charset="0"/>
              </a:rPr>
              <a:t>il 38% dei laureati e il 19% di coloro che hanno la sola licenza elementare si esprime favorevolmente, mentre tra i diplomati la percentuale sale al 47% </a:t>
            </a:r>
            <a:r>
              <a:rPr lang="it-IT" sz="2000" b="1" dirty="0" smtClean="0">
                <a:solidFill>
                  <a:srgbClr val="663300"/>
                </a:solidFill>
                <a:latin typeface="Calibri" pitchFamily="34" charset="0"/>
              </a:rPr>
              <a:t>.</a:t>
            </a:r>
            <a:endParaRPr lang="it-IT" sz="2000" b="1" dirty="0">
              <a:solidFill>
                <a:srgbClr val="663300"/>
              </a:solidFill>
              <a:latin typeface="Calibri" pitchFamily="34" charset="0"/>
            </a:endParaRPr>
          </a:p>
        </p:txBody>
      </p:sp>
      <p:pic>
        <p:nvPicPr>
          <p:cNvPr id="11282"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780928"/>
            <a:ext cx="5917930" cy="39824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ChangeArrowheads="1"/>
          </p:cNvSpPr>
          <p:nvPr/>
        </p:nvSpPr>
        <p:spPr bwMode="auto">
          <a:xfrm>
            <a:off x="323529" y="188640"/>
            <a:ext cx="5040559" cy="1938992"/>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Sorprendente il minor interesse dei giovani ad acquisire una educazione sessuale: sono favorevoli soltanto il 20%. Anche i coniugati sono meno favorevoli (36%) rispetto ai separati e divorziati insieme che in totale rappresentano il 90%.</a:t>
            </a:r>
          </a:p>
        </p:txBody>
      </p:sp>
      <p:pic>
        <p:nvPicPr>
          <p:cNvPr id="12302"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2622436"/>
            <a:ext cx="6120680" cy="4118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6" name="Rectangle 4"/>
          <p:cNvSpPr>
            <a:spLocks noChangeArrowheads="1"/>
          </p:cNvSpPr>
          <p:nvPr/>
        </p:nvSpPr>
        <p:spPr bwMode="auto">
          <a:xfrm>
            <a:off x="118993" y="188640"/>
            <a:ext cx="5455257" cy="6463308"/>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1800" b="1" dirty="0">
                <a:solidFill>
                  <a:srgbClr val="663300"/>
                </a:solidFill>
                <a:latin typeface="Calibri" pitchFamily="34" charset="0"/>
              </a:rPr>
              <a:t>Ad evitare una pedissequa illustrazione delle risposte fornite al questionario, con l'inevitabile e arido riferimento di dati numerici, metterò in evidenza soltanto quelle risposte che ritengo più indicative tra le situazioni di spicco che sono affiorate nelle due città. Fra gli argomenti su cui gli intervistati vorrebbero essere maggiormente informati - domanda numero cinque del questionario - a fronte delle numerose risposte possibili, è stato interessante rilevare come a Firenze la metà del campione intervistato abbia risposto di "voler imparare come educare i giovani alla sessualità". Questo dato urta contro il fatto che alla precedente domanda di (</a:t>
            </a:r>
            <a:r>
              <a:rPr lang="it-IT" sz="1800" b="1" dirty="0">
                <a:solidFill>
                  <a:srgbClr val="C00000"/>
                </a:solidFill>
                <a:latin typeface="Calibri" pitchFamily="34" charset="0"/>
              </a:rPr>
              <a:t>quali sono le sue fonti informazioni sulla sessualità?</a:t>
            </a:r>
            <a:r>
              <a:rPr lang="it-IT" sz="1800" b="1" dirty="0">
                <a:solidFill>
                  <a:srgbClr val="663300"/>
                </a:solidFill>
                <a:latin typeface="Calibri" pitchFamily="34" charset="0"/>
              </a:rPr>
              <a:t>) </a:t>
            </a:r>
            <a:r>
              <a:rPr lang="it-IT" sz="1800" b="1" dirty="0" smtClean="0">
                <a:solidFill>
                  <a:srgbClr val="663300"/>
                </a:solidFill>
                <a:latin typeface="Calibri" pitchFamily="34" charset="0"/>
              </a:rPr>
              <a:t>ben </a:t>
            </a:r>
            <a:r>
              <a:rPr lang="it-IT" sz="1800" b="1" dirty="0">
                <a:solidFill>
                  <a:srgbClr val="663300"/>
                </a:solidFill>
                <a:latin typeface="Calibri" pitchFamily="34" charset="0"/>
              </a:rPr>
              <a:t>il </a:t>
            </a:r>
            <a:r>
              <a:rPr lang="it-IT" sz="1800" b="1" dirty="0">
                <a:solidFill>
                  <a:srgbClr val="C00000"/>
                </a:solidFill>
                <a:latin typeface="Calibri" pitchFamily="34" charset="0"/>
              </a:rPr>
              <a:t>100% degli intervistati </a:t>
            </a:r>
            <a:r>
              <a:rPr lang="it-IT" sz="1800" b="1" dirty="0">
                <a:solidFill>
                  <a:srgbClr val="663300"/>
                </a:solidFill>
                <a:latin typeface="Calibri" pitchFamily="34" charset="0"/>
              </a:rPr>
              <a:t>abbia riferito di informarsi attraverso pubblicazioni specializzate. La contraddizione insita in queste due affermazioni, piuttosto palese in quanto non si comprende come mai queste stesse persone che pure hanno ricevuto le migliori informazioni possibili, documentate ed aggiornate, come quelle che offrono di solito le riviste specializzate, sentano nella metà dei casi la necessità di "</a:t>
            </a:r>
            <a:r>
              <a:rPr lang="it-IT" sz="1800" b="1" dirty="0">
                <a:solidFill>
                  <a:srgbClr val="C00000"/>
                </a:solidFill>
                <a:latin typeface="Calibri" pitchFamily="34" charset="0"/>
              </a:rPr>
              <a:t>voler imparare ad educare i giovani alla sessualità</a:t>
            </a:r>
            <a:r>
              <a:rPr lang="it-IT" sz="1800" b="1" dirty="0">
                <a:solidFill>
                  <a:srgbClr val="663300"/>
                </a:solidFill>
                <a:latin typeface="Calibri" pitchFamily="34" charset="0"/>
              </a:rPr>
              <a:t>" </a:t>
            </a: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ChangeArrowheads="1"/>
          </p:cNvSpPr>
          <p:nvPr/>
        </p:nvSpPr>
        <p:spPr bwMode="auto">
          <a:xfrm>
            <a:off x="251520" y="471154"/>
            <a:ext cx="5256584" cy="5909310"/>
          </a:xfrm>
          <a:prstGeom prst="rect">
            <a:avLst/>
          </a:prstGeom>
          <a:solidFill>
            <a:schemeClr val="bg1">
              <a:alpha val="40000"/>
            </a:schemeClr>
          </a:solidFill>
          <a:ln w="25400">
            <a:solidFill>
              <a:schemeClr val="tx1"/>
            </a:solidFill>
            <a:miter lim="800000"/>
            <a:headEnd/>
            <a:tailEnd/>
          </a:ln>
          <a:effectLst/>
          <a:extLst/>
        </p:spPr>
        <p:txBody>
          <a:bodyPr wrap="square" anchor="ctr">
            <a:spAutoFit/>
          </a:bodyPr>
          <a:lstStyle/>
          <a:p>
            <a:r>
              <a:rPr lang="it-IT" sz="1800" b="1" dirty="0">
                <a:solidFill>
                  <a:srgbClr val="663300"/>
                </a:solidFill>
                <a:latin typeface="Calibri" pitchFamily="34" charset="0"/>
              </a:rPr>
              <a:t>E' evidente, al di là dell'asserito bisogno di ricevere insegnamenti in materia sessuale, che gran parte della popolazione culturale più preparata ammetta di essere poco e anche male informata.</a:t>
            </a:r>
          </a:p>
          <a:p>
            <a:pPr algn="just"/>
            <a:r>
              <a:rPr lang="it-IT" sz="1800" b="1" dirty="0">
                <a:solidFill>
                  <a:srgbClr val="663300"/>
                </a:solidFill>
                <a:latin typeface="Calibri" pitchFamily="34" charset="0"/>
              </a:rPr>
              <a:t>L'interpretazione che abbiamo potuto dare è che, evidentemente, le riferite pubblicazioni specializzate, in realtà non siano altro che pubblicazioni di contenuto pornografico e, nella migliore ipotesi, articoli divulgativi di stampa periodica che, ovviamente, non possono avere la pretesa di fare compiutamente ed esaustivamente educazione sessuale. Ciò viene avvalorato dal fatto che, fra le risposte ricevute, la maggioranza complessiva abbia scelto come argomento di interesse lo "sviluppo psicosessuale dell'individuo". Vale a dire che è stato maggiormente richiesto l'approfondimento di una conoscenza personale sul piano fisico e psicologico. Da ciò deriva che anche nella civilissima Firenze la maggior parte delle persone intervistate si sente insicura delle proprie conoscenze in materia sessuale, e che vorrebbe i propri figli maggiormente informati. </a:t>
            </a: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323529" y="620688"/>
            <a:ext cx="5040559" cy="5324535"/>
          </a:xfrm>
          <a:prstGeom prst="rect">
            <a:avLst/>
          </a:prstGeom>
          <a:solidFill>
            <a:schemeClr val="bg1">
              <a:alpha val="40000"/>
            </a:schemeClr>
          </a:solidFill>
          <a:ln w="25400">
            <a:solidFill>
              <a:srgbClr val="663300"/>
            </a:solidFill>
          </a:ln>
        </p:spPr>
        <p:txBody>
          <a:bodyPr wrap="square" rtlCol="0">
            <a:spAutoFit/>
          </a:bodyPr>
          <a:lstStyle/>
          <a:p>
            <a:pPr algn="just"/>
            <a:r>
              <a:rPr lang="it-IT" sz="2000" b="1" dirty="0">
                <a:solidFill>
                  <a:srgbClr val="663300"/>
                </a:solidFill>
                <a:latin typeface="Calibri" pitchFamily="34" charset="0"/>
              </a:rPr>
              <a:t>Questo dato acquista maggior valore se lo si raffronta con l'alto numero di fallimenti di unioni o, per converso, con l'alto numero di separazioni che avvengono fra le coppie in generale. Inoltre, sorprendentemente, nessuno degli intervistati ha dato importanza alla conoscenza dei metodi contraccettivi</a:t>
            </a:r>
            <a:r>
              <a:rPr lang="it-IT" sz="2000" b="1" dirty="0" smtClean="0">
                <a:solidFill>
                  <a:srgbClr val="663300"/>
                </a:solidFill>
                <a:latin typeface="Calibri" pitchFamily="34" charset="0"/>
              </a:rPr>
              <a:t>.</a:t>
            </a:r>
          </a:p>
          <a:p>
            <a:pPr algn="just"/>
            <a:r>
              <a:rPr lang="it-IT" sz="2000" b="1" dirty="0">
                <a:solidFill>
                  <a:srgbClr val="663300"/>
                </a:solidFill>
                <a:latin typeface="Calibri" pitchFamily="34" charset="0"/>
              </a:rPr>
              <a:t>Questo dato va raffrontato all'alto numero di interruzioni di gravidanza rilevato da statistiche ufficiali. Solo in Toscana nel primo semestre'89 sono state registrate 5770 interruzioni di gravidanza ed in Campania se ne contano ben 8117. Mentre in tutta Italia sono state 88.399. Questo alto numero di aborti dimostra, senza alcun dubbio, la portata del fenomeno "disinformazione sessuale" che si registra nel nostro Paese</a:t>
            </a:r>
            <a:r>
              <a:rPr lang="it-IT" sz="2000" b="1" dirty="0" smtClean="0">
                <a:solidFill>
                  <a:srgbClr val="663300"/>
                </a:solidFill>
                <a:latin typeface="Calibri" pitchFamily="34" charset="0"/>
              </a:rPr>
              <a:t>.</a:t>
            </a:r>
            <a:endParaRPr lang="it-IT" sz="2000" b="1" dirty="0">
              <a:solidFill>
                <a:srgbClr val="663300"/>
              </a:solidFill>
              <a:latin typeface="Calibri" pitchFamily="34" charset="0"/>
            </a:endParaRPr>
          </a:p>
        </p:txBody>
      </p:sp>
      <p:pic>
        <p:nvPicPr>
          <p:cNvPr id="3" name="Immagine 2"/>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38226"/>
          <a:stretch/>
        </p:blipFill>
        <p:spPr>
          <a:xfrm>
            <a:off x="6012160" y="3730970"/>
            <a:ext cx="2772797" cy="2992400"/>
          </a:xfrm>
          <a:prstGeom prst="ellipse">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251520" y="908720"/>
            <a:ext cx="4968552" cy="5016758"/>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Qualcuno potrebbe rilevare che dal 1982 a tutto il 1989, secondo i soliti rilievi dell'ISTAT (Istituto Centrale di Statistica), gli aborti sono diminuiti del 26% e quindi che si stia andando verso una migliore informazione della sessualità. Ma in realtà le cose sono ben diverse poiché non si è tenuto conto dell'elevato numero di aborti clandestini, che purtroppo non figurano in nessuna statistica ufficiale. </a:t>
            </a:r>
            <a:endParaRPr lang="it-IT" sz="2000" b="1" dirty="0" smtClean="0">
              <a:solidFill>
                <a:srgbClr val="663300"/>
              </a:solidFill>
              <a:latin typeface="Calibri" pitchFamily="34" charset="0"/>
            </a:endParaRPr>
          </a:p>
          <a:p>
            <a:pPr algn="just"/>
            <a:r>
              <a:rPr lang="it-IT" sz="2000" b="1" dirty="0">
                <a:solidFill>
                  <a:srgbClr val="663300"/>
                </a:solidFill>
                <a:latin typeface="Calibri" pitchFamily="34" charset="0"/>
              </a:rPr>
              <a:t>"Se è vero che cala il numero di casi di aborto legale - afferma il sottosegretario alla Sanità, Elena Marinucci - è altrettanto vero che secondo le proiezioni dell'Istituto Superiore di Sanità, gli aborti clandestini sono stati almeno 80.000 nell'ultimo anno</a:t>
            </a:r>
            <a:r>
              <a:rPr lang="it-IT" sz="2000" b="1" dirty="0" smtClean="0">
                <a:solidFill>
                  <a:srgbClr val="663300"/>
                </a:solidFill>
                <a:latin typeface="Calibri" pitchFamily="34" charset="0"/>
              </a:rPr>
              <a:t>".</a:t>
            </a:r>
            <a:endParaRPr lang="it-IT" sz="2000" b="1" dirty="0">
              <a:solidFill>
                <a:srgbClr val="663300"/>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ChangeArrowheads="1"/>
          </p:cNvSpPr>
          <p:nvPr/>
        </p:nvSpPr>
        <p:spPr bwMode="auto">
          <a:xfrm>
            <a:off x="394841" y="277480"/>
            <a:ext cx="4537199" cy="6247864"/>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La conclusione è che, posto che la pillola anticoncezionale è poco utilizzata (</a:t>
            </a:r>
            <a:r>
              <a:rPr lang="it-IT" sz="2000" b="1" dirty="0">
                <a:solidFill>
                  <a:srgbClr val="C00000"/>
                </a:solidFill>
                <a:latin typeface="Calibri" pitchFamily="34" charset="0"/>
              </a:rPr>
              <a:t>solo il 10,4% delle donne in età feconda vi ricorre</a:t>
            </a:r>
            <a:r>
              <a:rPr lang="it-IT" sz="2000" b="1" dirty="0">
                <a:solidFill>
                  <a:srgbClr val="663300"/>
                </a:solidFill>
                <a:latin typeface="Calibri" pitchFamily="34" charset="0"/>
              </a:rPr>
              <a:t>) troppe donne usano ancora l'aborto come mezzo di controllo delle nascite. Per tentare di porre argine a questo stato di cose, il Governo ha lanciato una campagna di informazione su scala nazionale il cui slogan è "Benessere donna". Questa campagna di informazione, non a caso, affronta temi quali la contraccezione, la gravidanza, la menopausa e la prevenzione dei tumori, mediante annunci sui giornali e spot televisivi. Ma si comprende bene che, ancora una volta, siamo nel campo della pura e semplice informazione, ben lontana da una educazione sessuale quale si potrebbe attuare nell'ambito della scuola. </a:t>
            </a:r>
          </a:p>
        </p:txBody>
      </p:sp>
      <p:pic>
        <p:nvPicPr>
          <p:cNvPr id="17428" name="Picture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5084" y="3384897"/>
            <a:ext cx="4053420" cy="3356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ChangeArrowheads="1"/>
          </p:cNvSpPr>
          <p:nvPr/>
        </p:nvSpPr>
        <p:spPr bwMode="auto">
          <a:xfrm>
            <a:off x="179389" y="349488"/>
            <a:ext cx="4176587" cy="6247864"/>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D'altra parte è facilmente intuibile che proprio le persone meno abbienti e meno </a:t>
            </a:r>
            <a:r>
              <a:rPr lang="it-IT" sz="2000" b="1" dirty="0" smtClean="0">
                <a:solidFill>
                  <a:srgbClr val="663300"/>
                </a:solidFill>
                <a:latin typeface="Calibri" pitchFamily="34" charset="0"/>
              </a:rPr>
              <a:t>scolarizzate </a:t>
            </a:r>
            <a:r>
              <a:rPr lang="it-IT" sz="2000" b="1" dirty="0">
                <a:solidFill>
                  <a:srgbClr val="663300"/>
                </a:solidFill>
                <a:latin typeface="Calibri" pitchFamily="34" charset="0"/>
              </a:rPr>
              <a:t>usufruiranno in misura minore dei benefici di questa iniziativa. Ciò è comprovato dal fatto che la domanda specifica contenuta nel questionario, l'85% dei maschi e il 75% delle femmine a Firenze hanno risposto che le loro informazioni sulla sessualità le ricevono dai rispettivi partners o addirittura dagli amici. Ma partners e amici ammettono altrove di prendere le loro informazioni da riviste specializzate. Ne consegue allora che la cultura dominante che circola nel rapporto di coppia e che anche lo condiziona verrebbe attinta per la gran parte su riviste specializzate che però in effetti non vengono consultate più di tanto. </a:t>
            </a:r>
          </a:p>
        </p:txBody>
      </p:sp>
      <p:pic>
        <p:nvPicPr>
          <p:cNvPr id="18453" name="Picture 21"/>
          <p:cNvPicPr>
            <a:picLocks noChangeAspect="1" noChangeArrowheads="1"/>
          </p:cNvPicPr>
          <p:nvPr/>
        </p:nvPicPr>
        <p:blipFill rotWithShape="1">
          <a:blip r:embed="rId2">
            <a:extLst>
              <a:ext uri="{28A0092B-C50C-407E-A947-70E740481C1C}">
                <a14:useLocalDpi xmlns:a14="http://schemas.microsoft.com/office/drawing/2010/main" val="0"/>
              </a:ext>
            </a:extLst>
          </a:blip>
          <a:srcRect t="5165" b="7227"/>
          <a:stretch/>
        </p:blipFill>
        <p:spPr bwMode="auto">
          <a:xfrm>
            <a:off x="4266130" y="3356991"/>
            <a:ext cx="4873695" cy="3509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ChangeArrowheads="1"/>
          </p:cNvSpPr>
          <p:nvPr/>
        </p:nvSpPr>
        <p:spPr bwMode="auto">
          <a:xfrm>
            <a:off x="467544" y="554197"/>
            <a:ext cx="4752528" cy="5632311"/>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1800" b="1" dirty="0">
                <a:solidFill>
                  <a:srgbClr val="663300"/>
                </a:solidFill>
                <a:latin typeface="Calibri" pitchFamily="34" charset="0"/>
              </a:rPr>
              <a:t>E' altresì interessante rilevare che ben l'80% dei genitori in occasione di domande sulla sessualità poste dai figli, hanno eluso la domanda medesima e che il 20% ha addirittura mentito. Abbiamo inserito nel questionario un buon numero di domande sulle principali credenze in materia psico-sessuale, che spesso affondano le radici in consuetudini o tradizioni o che, attraverso gli insegnamenti religiosi, sono profondamente stratificate nella popolazione. </a:t>
            </a:r>
            <a:endParaRPr lang="it-IT" sz="1800" b="1" dirty="0" smtClean="0">
              <a:solidFill>
                <a:srgbClr val="663300"/>
              </a:solidFill>
              <a:latin typeface="Calibri" pitchFamily="34" charset="0"/>
            </a:endParaRPr>
          </a:p>
          <a:p>
            <a:pPr algn="just"/>
            <a:r>
              <a:rPr lang="it-IT" sz="1800" b="1" dirty="0">
                <a:solidFill>
                  <a:srgbClr val="663300"/>
                </a:solidFill>
                <a:latin typeface="Calibri" pitchFamily="34" charset="0"/>
              </a:rPr>
              <a:t>Queste credenze sono altresì frutto di condizionamenti educativi che si sono rivolti in materia differente al maschio e alla femmina. E' infatti certezza che tuttora viene riservato un atteggiamento "educativo" diverso se ci si rivolge rispettivamente all'uno o all'altro dei due sessi. Questo ha anche innestato nella società, così come la conosciamo, concetti di superiorità o subalternità sempre riferiti ai soggetti dell'uno o dell'altro dei due sessi</a:t>
            </a:r>
            <a:r>
              <a:rPr lang="it-IT" sz="1800" b="1" dirty="0" smtClean="0">
                <a:solidFill>
                  <a:srgbClr val="663300"/>
                </a:solidFill>
                <a:latin typeface="Calibri" pitchFamily="34" charset="0"/>
              </a:rPr>
              <a:t>.</a:t>
            </a:r>
            <a:endParaRPr lang="it-IT" sz="1800" b="1" dirty="0">
              <a:solidFill>
                <a:srgbClr val="663300"/>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323528" y="764704"/>
            <a:ext cx="4888140" cy="5355312"/>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1800" b="1" dirty="0">
                <a:solidFill>
                  <a:srgbClr val="663300"/>
                </a:solidFill>
                <a:latin typeface="Calibri" pitchFamily="34" charset="0"/>
              </a:rPr>
              <a:t>I</a:t>
            </a:r>
            <a:r>
              <a:rPr lang="it-IT" sz="1800" b="1" dirty="0" smtClean="0">
                <a:solidFill>
                  <a:srgbClr val="663300"/>
                </a:solidFill>
                <a:latin typeface="Calibri" pitchFamily="34" charset="0"/>
              </a:rPr>
              <a:t>n </a:t>
            </a:r>
            <a:r>
              <a:rPr lang="it-IT" sz="1800" b="1" dirty="0">
                <a:solidFill>
                  <a:srgbClr val="663300"/>
                </a:solidFill>
                <a:latin typeface="Calibri" pitchFamily="34" charset="0"/>
              </a:rPr>
              <a:t>un questionario elaborato per individui di una società evoluta, alle soglie </a:t>
            </a:r>
            <a:r>
              <a:rPr lang="it-IT" sz="1800" b="1" dirty="0" smtClean="0">
                <a:solidFill>
                  <a:srgbClr val="663300"/>
                </a:solidFill>
                <a:latin typeface="Calibri" pitchFamily="34" charset="0"/>
              </a:rPr>
              <a:t>del 2000</a:t>
            </a:r>
            <a:r>
              <a:rPr lang="it-IT" sz="1800" b="1" dirty="0">
                <a:solidFill>
                  <a:srgbClr val="663300"/>
                </a:solidFill>
                <a:latin typeface="Calibri" pitchFamily="34" charset="0"/>
              </a:rPr>
              <a:t>, non avrebbero dovuto comparire la gran parte delle domande che abbiamo posto, ma ci è sembrato utile e necessario proporle  e i fatti ci hanno dato ragione. E così emerge che la verginità della donna è ancora un valore grande e prezioso per i napoletani, mentre Firenze tende (pur senza riuscirvi del tutto) a negare questo valore. </a:t>
            </a:r>
            <a:endParaRPr lang="it-IT" sz="1800" b="1" dirty="0" smtClean="0">
              <a:solidFill>
                <a:srgbClr val="663300"/>
              </a:solidFill>
              <a:latin typeface="Calibri" pitchFamily="34" charset="0"/>
            </a:endParaRPr>
          </a:p>
          <a:p>
            <a:pPr algn="just"/>
            <a:r>
              <a:rPr lang="it-IT" sz="1800" b="1" dirty="0">
                <a:solidFill>
                  <a:srgbClr val="663300"/>
                </a:solidFill>
                <a:latin typeface="Calibri" pitchFamily="34" charset="0"/>
              </a:rPr>
              <a:t>Ciò si riflette soprattutto nelle diverse fasce sociali degli intervistati: a mano a mano che si procede verso i livelli più modesti, aumenta il numero di persone che attribuiscono valore alla verginità femminile. Così pure i giovani sembrano attribuirvi minor valore degli anziani. I motivi che sono alla base delle differenze riscontrate nelle due società, non sembra possano essere messi in relazione semplicemente alle note diversità socio-economiche tra il Centro Nord e il Sud. </a:t>
            </a:r>
            <a:endParaRPr lang="it-IT" sz="1800" dirty="0"/>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p:cNvSpPr txBox="1"/>
          <p:nvPr/>
        </p:nvSpPr>
        <p:spPr>
          <a:xfrm>
            <a:off x="323528" y="908720"/>
            <a:ext cx="4896543" cy="5078313"/>
          </a:xfrm>
          <a:prstGeom prst="rect">
            <a:avLst/>
          </a:prstGeom>
          <a:solidFill>
            <a:schemeClr val="bg1">
              <a:alpha val="40000"/>
            </a:schemeClr>
          </a:solidFill>
          <a:ln w="25400">
            <a:solidFill>
              <a:srgbClr val="663300"/>
            </a:solidFill>
          </a:ln>
        </p:spPr>
        <p:txBody>
          <a:bodyPr wrap="square" rtlCol="0">
            <a:spAutoFit/>
          </a:bodyPr>
          <a:lstStyle/>
          <a:p>
            <a:pPr algn="just"/>
            <a:r>
              <a:rPr lang="it-IT" sz="1800" b="1" dirty="0">
                <a:solidFill>
                  <a:srgbClr val="663300"/>
                </a:solidFill>
                <a:latin typeface="Calibri" pitchFamily="34" charset="0"/>
              </a:rPr>
              <a:t>Certamente nella società meridionale i valori tradizionali, ivi anche quelli legati  a fattori religiosi, mostrano una maggiore persistenza e determinano scale di valori diverse. Così vale la pena di ricordare che al Sud presso gli stati sociali più indigenti a volte la "verginità" è l'unico "capitale" che una donna possa portare in dote al marito. </a:t>
            </a:r>
            <a:endParaRPr lang="it-IT" sz="1800" b="1" dirty="0" smtClean="0">
              <a:solidFill>
                <a:srgbClr val="663300"/>
              </a:solidFill>
              <a:latin typeface="Calibri" pitchFamily="34" charset="0"/>
            </a:endParaRPr>
          </a:p>
          <a:p>
            <a:pPr algn="just"/>
            <a:r>
              <a:rPr lang="it-IT" sz="1800" b="1" dirty="0">
                <a:solidFill>
                  <a:srgbClr val="663300"/>
                </a:solidFill>
                <a:latin typeface="Calibri" pitchFamily="34" charset="0"/>
              </a:rPr>
              <a:t>Bisogna anche considerare che le famiglie meridionali sono più complesse e articolate, con gli anziani che tendono a mantenere una certa leadership sull'ambiente familiare. Di conseguenza sono molto ascoltati ed i loro giudizi, anche se non oggettivi, hanno una autorevolezza riconosciuta e vanno ad incidere su decisioni, usi, costumi e giudizi anche dei giovani. E questo sul piano psicologico ma anche su quello pratico e dei comportamenti</a:t>
            </a:r>
            <a:r>
              <a:rPr lang="it-IT" sz="1800" b="1" dirty="0" smtClean="0">
                <a:solidFill>
                  <a:srgbClr val="663300"/>
                </a:solidFill>
                <a:latin typeface="Calibri" pitchFamily="34" charset="0"/>
              </a:rPr>
              <a:t>.</a:t>
            </a:r>
            <a:endParaRPr lang="it-IT" sz="1800" b="1" dirty="0">
              <a:solidFill>
                <a:srgbClr val="663300"/>
              </a:solidFill>
              <a:latin typeface="Calibri" pitchFamily="34" charset="0"/>
            </a:endParaRPr>
          </a:p>
        </p:txBody>
      </p:sp>
    </p:spTree>
    <p:extLst>
      <p:ext uri="{BB962C8B-B14F-4D97-AF65-F5344CB8AC3E}">
        <p14:creationId xmlns:p14="http://schemas.microsoft.com/office/powerpoint/2010/main" val="1893600777"/>
      </p:ext>
    </p:extLst>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ChangeArrowheads="1"/>
          </p:cNvSpPr>
          <p:nvPr/>
        </p:nvSpPr>
        <p:spPr bwMode="auto">
          <a:xfrm>
            <a:off x="327520" y="188640"/>
            <a:ext cx="4892552" cy="6463308"/>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1800" b="1" dirty="0" smtClean="0">
                <a:solidFill>
                  <a:srgbClr val="663300"/>
                </a:solidFill>
                <a:latin typeface="Calibri" pitchFamily="34" charset="0"/>
              </a:rPr>
              <a:t>Tutto </a:t>
            </a:r>
            <a:r>
              <a:rPr lang="it-IT" sz="1800" b="1" dirty="0">
                <a:solidFill>
                  <a:srgbClr val="663300"/>
                </a:solidFill>
                <a:latin typeface="Calibri" pitchFamily="34" charset="0"/>
              </a:rPr>
              <a:t>quanto abbiamo esposto può essere riferito anche ad altre risposte del questionario come sulle dimensioni degli attributi sessuali dell'uomo, oppure sull'infedeltà o sulla masturbazione. In tutte le false credenze e le "superstizioni" emergono e dimostrano di essere dure a morire, nonostante che questi "falsi" siano stati già sfatati in altre società più antiche delle nostre e le cui testimonianze sono state diffuse già da tempo nella società occidentale con documentate e autorevoli pubblicazioni. </a:t>
            </a:r>
            <a:endParaRPr lang="it-IT" sz="1800" b="1" dirty="0" smtClean="0">
              <a:solidFill>
                <a:srgbClr val="663300"/>
              </a:solidFill>
              <a:latin typeface="Calibri" pitchFamily="34" charset="0"/>
            </a:endParaRPr>
          </a:p>
          <a:p>
            <a:pPr algn="just"/>
            <a:r>
              <a:rPr lang="it-IT" sz="1800" b="1" dirty="0">
                <a:solidFill>
                  <a:srgbClr val="663300"/>
                </a:solidFill>
                <a:latin typeface="Calibri" pitchFamily="34" charset="0"/>
              </a:rPr>
              <a:t>Se esse continuano a sopravvivere ciò è evidentemente dovuto alla scarsa informazione individuale e anche alla scarsa diffusione della cultura da parte dei più informati. Ancora una volta, come si vede, si ritorna al problema dicendo della mancanza di una vera e propria educazione sessuale che, dovendosi rivolgersi ad una massa notevole di persone, deve attuarsi attraverso i canali maggiormente diffusi ed anche in maniera organica, al fine di evitare lacune, dimenticanze e disinformazioni in vasti strati della popolazione. </a:t>
            </a:r>
          </a:p>
        </p:txBody>
      </p:sp>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264042" y="240323"/>
            <a:ext cx="4824536" cy="1938992"/>
          </a:xfrm>
          <a:prstGeom prst="rect">
            <a:avLst/>
          </a:prstGeom>
          <a:solidFill>
            <a:schemeClr val="bg1">
              <a:alpha val="40000"/>
            </a:schemeClr>
          </a:solidFill>
          <a:ln w="25400">
            <a:solidFill>
              <a:srgbClr val="663300"/>
            </a:solidFill>
            <a:miter lim="800000"/>
            <a:headEnd/>
            <a:tailEnd/>
          </a:ln>
          <a:effectLst/>
          <a:extLst/>
        </p:spPr>
        <p:txBody>
          <a:bodyPr wrap="square" anchor="ctr">
            <a:spAutoFit/>
          </a:bodyPr>
          <a:lstStyle/>
          <a:p>
            <a:pPr algn="just"/>
            <a:r>
              <a:rPr lang="it-IT" sz="2000" b="1" dirty="0">
                <a:solidFill>
                  <a:srgbClr val="663300"/>
                </a:solidFill>
                <a:latin typeface="Calibri" pitchFamily="34" charset="0"/>
              </a:rPr>
              <a:t>Ci sembra pertanto che allo stato attuale l'educazione sessuale debba cominciare dalla scuola per quanto attiene ai minori e che per gli adulti debbano essere attivati strumenti di informazione mediante i più efficaci sistemi di informazione</a:t>
            </a:r>
            <a:r>
              <a:rPr lang="it-IT" sz="2000" b="1" dirty="0" smtClean="0">
                <a:solidFill>
                  <a:srgbClr val="663300"/>
                </a:solidFill>
                <a:latin typeface="Calibri" pitchFamily="34" charset="0"/>
              </a:rPr>
              <a:t>.</a:t>
            </a:r>
          </a:p>
        </p:txBody>
      </p:sp>
      <p:sp>
        <p:nvSpPr>
          <p:cNvPr id="2" name="CasellaDiTesto 1"/>
          <p:cNvSpPr txBox="1"/>
          <p:nvPr/>
        </p:nvSpPr>
        <p:spPr>
          <a:xfrm>
            <a:off x="705705" y="2780928"/>
            <a:ext cx="3941207" cy="461665"/>
          </a:xfrm>
          <a:prstGeom prst="rect">
            <a:avLst/>
          </a:prstGeom>
          <a:noFill/>
        </p:spPr>
        <p:txBody>
          <a:bodyPr wrap="none" rtlCol="0">
            <a:spAutoFit/>
          </a:bodyPr>
          <a:lstStyle/>
          <a:p>
            <a:r>
              <a:rPr lang="it-IT" sz="2400" b="1" dirty="0" smtClean="0">
                <a:solidFill>
                  <a:schemeClr val="bg1"/>
                </a:solidFill>
                <a:effectLst>
                  <a:outerShdw blurRad="38100" dist="38100" dir="2700000" algn="tl">
                    <a:srgbClr val="000000">
                      <a:alpha val="43137"/>
                    </a:srgbClr>
                  </a:outerShdw>
                </a:effectLst>
                <a:latin typeface="Calibri" pitchFamily="34" charset="0"/>
              </a:rPr>
              <a:t>Dott.ssa Francesca Ceccherini</a:t>
            </a:r>
            <a:endParaRPr lang="it-IT" sz="2400" b="1" dirty="0">
              <a:solidFill>
                <a:schemeClr val="bg1"/>
              </a:solidFill>
              <a:effectLst>
                <a:outerShdw blurRad="38100" dist="38100" dir="2700000" algn="tl">
                  <a:srgbClr val="000000">
                    <a:alpha val="43137"/>
                  </a:srgbClr>
                </a:outerShdw>
              </a:effectLst>
              <a:latin typeface="Calibri" pitchFamily="34" charset="0"/>
            </a:endParaRPr>
          </a:p>
        </p:txBody>
      </p:sp>
      <p:pic>
        <p:nvPicPr>
          <p:cNvPr id="7" name="Immagine 6"/>
          <p:cNvPicPr>
            <a:picLocks noChangeAspect="1"/>
          </p:cNvPicPr>
          <p:nvPr/>
        </p:nvPicPr>
        <p:blipFill rotWithShape="1">
          <a:blip r:embed="rId2">
            <a:extLst>
              <a:ext uri="{28A0092B-C50C-407E-A947-70E740481C1C}">
                <a14:useLocalDpi xmlns:a14="http://schemas.microsoft.com/office/drawing/2010/main" val="0"/>
              </a:ext>
            </a:extLst>
          </a:blip>
          <a:srcRect l="-4909" r="-5354"/>
          <a:stretch/>
        </p:blipFill>
        <p:spPr>
          <a:xfrm>
            <a:off x="155692" y="3645024"/>
            <a:ext cx="5041232" cy="3040380"/>
          </a:xfrm>
          <a:prstGeom prst="ellipse">
            <a:avLst/>
          </a:prstGeom>
          <a:ln>
            <a:noFill/>
          </a:ln>
          <a:effectLst>
            <a:softEdge rad="112500"/>
          </a:effectLst>
        </p:spPr>
      </p:pic>
    </p:spTree>
  </p:cSld>
  <p:clrMapOvr>
    <a:masterClrMapping/>
  </p:clrMapOvr>
  <mc:AlternateContent xmlns:mc="http://schemas.openxmlformats.org/markup-compatibility/2006" xmlns:p14="http://schemas.microsoft.com/office/powerpoint/2010/main">
    <mc:Choice Requires="p14">
      <p:transition spd="slow" p14:dur="6000">
        <p14:doors dir="vert"/>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384</TotalTime>
  <Words>2484</Words>
  <Application>Microsoft Office PowerPoint</Application>
  <PresentationFormat>Presentazione su schermo (4:3)</PresentationFormat>
  <Paragraphs>199</Paragraphs>
  <Slides>24</Slides>
  <Notes>0</Notes>
  <HiddenSlides>0</HiddenSlides>
  <MMClips>0</MMClips>
  <ScaleCrop>false</ScaleCrop>
  <HeadingPairs>
    <vt:vector size="4" baseType="variant">
      <vt:variant>
        <vt:lpstr>Tema</vt:lpstr>
      </vt:variant>
      <vt:variant>
        <vt:i4>1</vt:i4>
      </vt:variant>
      <vt:variant>
        <vt:lpstr>Titoli diapositive</vt:lpstr>
      </vt:variant>
      <vt:variant>
        <vt:i4>24</vt:i4>
      </vt:variant>
    </vt:vector>
  </HeadingPairs>
  <TitlesOfParts>
    <vt:vector size="25" baseType="lpstr">
      <vt:lpstr>Default Design</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gino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EDUCAZIONE E SESSUALITA': Firenze e Napoli allo specchio</dc:title>
  <dc:creator>ginopino</dc:creator>
  <cp:lastModifiedBy>Francesca</cp:lastModifiedBy>
  <cp:revision>64</cp:revision>
  <dcterms:created xsi:type="dcterms:W3CDTF">2005-04-10T19:48:38Z</dcterms:created>
  <dcterms:modified xsi:type="dcterms:W3CDTF">2018-03-30T10:33:17Z</dcterms:modified>
</cp:coreProperties>
</file>